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2"/>
  </p:notesMasterIdLst>
  <p:handoutMasterIdLst>
    <p:handoutMasterId r:id="rId43"/>
  </p:handoutMasterIdLst>
  <p:sldIdLst>
    <p:sldId id="276" r:id="rId3"/>
    <p:sldId id="300" r:id="rId4"/>
    <p:sldId id="332" r:id="rId5"/>
    <p:sldId id="301" r:id="rId6"/>
    <p:sldId id="302" r:id="rId7"/>
    <p:sldId id="303" r:id="rId8"/>
    <p:sldId id="304" r:id="rId9"/>
    <p:sldId id="330" r:id="rId10"/>
    <p:sldId id="336" r:id="rId11"/>
    <p:sldId id="335" r:id="rId12"/>
    <p:sldId id="306" r:id="rId13"/>
    <p:sldId id="307" r:id="rId14"/>
    <p:sldId id="308" r:id="rId15"/>
    <p:sldId id="309" r:id="rId16"/>
    <p:sldId id="310" r:id="rId17"/>
    <p:sldId id="320" r:id="rId18"/>
    <p:sldId id="322" r:id="rId19"/>
    <p:sldId id="337" r:id="rId20"/>
    <p:sldId id="333" r:id="rId21"/>
    <p:sldId id="329" r:id="rId22"/>
    <p:sldId id="313" r:id="rId23"/>
    <p:sldId id="314" r:id="rId24"/>
    <p:sldId id="315" r:id="rId25"/>
    <p:sldId id="316" r:id="rId26"/>
    <p:sldId id="258" r:id="rId27"/>
    <p:sldId id="317" r:id="rId28"/>
    <p:sldId id="257" r:id="rId29"/>
    <p:sldId id="299" r:id="rId30"/>
    <p:sldId id="298" r:id="rId31"/>
    <p:sldId id="294" r:id="rId32"/>
    <p:sldId id="296" r:id="rId33"/>
    <p:sldId id="266" r:id="rId34"/>
    <p:sldId id="267" r:id="rId35"/>
    <p:sldId id="269" r:id="rId36"/>
    <p:sldId id="270" r:id="rId37"/>
    <p:sldId id="271" r:id="rId38"/>
    <p:sldId id="272" r:id="rId39"/>
    <p:sldId id="297" r:id="rId40"/>
    <p:sldId id="274" r:id="rId41"/>
  </p:sldIdLst>
  <p:sldSz cx="9144000" cy="6858000" type="screen4x3"/>
  <p:notesSz cx="7023100" cy="9309100"/>
  <p:embeddedFontLst>
    <p:embeddedFont>
      <p:font typeface="Calibri" panose="020F0502020204030204" pitchFamily="34" charset="0"/>
      <p:regular r:id="rId44"/>
      <p:bold r:id="rId45"/>
      <p:italic r:id="rId46"/>
      <p:boldItalic r:id="rId47"/>
    </p:embeddedFont>
    <p:embeddedFont>
      <p:font typeface="Century Gothic" panose="020B0502020202020204" pitchFamily="34" charset="0"/>
      <p:regular r:id="rId48"/>
      <p:bold r:id="rId49"/>
      <p:italic r:id="rId50"/>
      <p:boldItalic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Wang - OEDI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2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7" autoAdjust="0"/>
    <p:restoredTop sz="93153" autoAdjust="0"/>
  </p:normalViewPr>
  <p:slideViewPr>
    <p:cSldViewPr>
      <p:cViewPr varScale="1">
        <p:scale>
          <a:sx n="68" d="100"/>
          <a:sy n="68" d="100"/>
        </p:scale>
        <p:origin x="504" y="72"/>
      </p:cViewPr>
      <p:guideLst>
        <p:guide orient="horz" pos="2160"/>
        <p:guide pos="2880"/>
      </p:guideLst>
    </p:cSldViewPr>
  </p:slideViewPr>
  <p:notesTextViewPr>
    <p:cViewPr>
      <p:scale>
        <a:sx n="1" d="1"/>
        <a:sy n="1" d="1"/>
      </p:scale>
      <p:origin x="0" y="0"/>
    </p:cViewPr>
  </p:notesTextViewPr>
  <p:sorterViewPr>
    <p:cViewPr>
      <p:scale>
        <a:sx n="100" d="100"/>
        <a:sy n="100" d="100"/>
      </p:scale>
      <p:origin x="0" y="3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solidFill>
                  <a:srgbClr val="003366"/>
                </a:solidFill>
              </a:defRPr>
            </a:pPr>
            <a:r>
              <a:rPr lang="en-US" sz="2000">
                <a:solidFill>
                  <a:srgbClr val="003366"/>
                </a:solidFill>
              </a:rPr>
              <a:t>Summit County Components of Population Change</a:t>
            </a:r>
          </a:p>
        </c:rich>
      </c:tx>
      <c:overlay val="0"/>
    </c:title>
    <c:autoTitleDeleted val="0"/>
    <c:plotArea>
      <c:layout>
        <c:manualLayout>
          <c:layoutTarget val="inner"/>
          <c:xMode val="edge"/>
          <c:yMode val="edge"/>
          <c:x val="6.3448218607710535E-2"/>
          <c:y val="9.7726403013681823E-2"/>
          <c:w val="0.90984975715244887"/>
          <c:h val="0.80020770855078249"/>
        </c:manualLayout>
      </c:layout>
      <c:barChart>
        <c:barDir val="col"/>
        <c:grouping val="stacked"/>
        <c:varyColors val="0"/>
        <c:ser>
          <c:idx val="0"/>
          <c:order val="0"/>
          <c:tx>
            <c:strRef>
              <c:f>'Summit Pop Change'!$F$1</c:f>
              <c:strCache>
                <c:ptCount val="1"/>
                <c:pt idx="0">
                  <c:v>Natural Increase</c:v>
                </c:pt>
              </c:strCache>
            </c:strRef>
          </c:tx>
          <c:spPr>
            <a:solidFill>
              <a:srgbClr val="002060"/>
            </a:solidFill>
          </c:spPr>
          <c:invertIfNegative val="0"/>
          <c:cat>
            <c:numRef>
              <c:f>'Summit Pop Change'!$B$2:$B$29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'Summit Pop Change'!$F$2:$F$29</c:f>
              <c:numCache>
                <c:formatCode>General</c:formatCode>
                <c:ptCount val="28"/>
                <c:pt idx="0">
                  <c:v>198</c:v>
                </c:pt>
                <c:pt idx="1">
                  <c:v>196</c:v>
                </c:pt>
                <c:pt idx="2">
                  <c:v>171</c:v>
                </c:pt>
                <c:pt idx="3">
                  <c:v>165</c:v>
                </c:pt>
                <c:pt idx="4">
                  <c:v>191</c:v>
                </c:pt>
                <c:pt idx="5">
                  <c:v>180</c:v>
                </c:pt>
                <c:pt idx="6">
                  <c:v>158</c:v>
                </c:pt>
                <c:pt idx="7">
                  <c:v>202</c:v>
                </c:pt>
                <c:pt idx="8">
                  <c:v>186</c:v>
                </c:pt>
                <c:pt idx="9">
                  <c:v>235</c:v>
                </c:pt>
                <c:pt idx="10">
                  <c:v>237</c:v>
                </c:pt>
                <c:pt idx="11">
                  <c:v>285</c:v>
                </c:pt>
                <c:pt idx="12">
                  <c:v>323</c:v>
                </c:pt>
                <c:pt idx="13">
                  <c:v>314</c:v>
                </c:pt>
                <c:pt idx="14">
                  <c:v>307</c:v>
                </c:pt>
                <c:pt idx="15">
                  <c:v>293</c:v>
                </c:pt>
                <c:pt idx="16">
                  <c:v>317</c:v>
                </c:pt>
                <c:pt idx="17">
                  <c:v>303</c:v>
                </c:pt>
                <c:pt idx="18">
                  <c:v>317</c:v>
                </c:pt>
                <c:pt idx="19">
                  <c:v>326</c:v>
                </c:pt>
                <c:pt idx="20">
                  <c:v>177</c:v>
                </c:pt>
                <c:pt idx="21">
                  <c:v>254</c:v>
                </c:pt>
                <c:pt idx="22">
                  <c:v>252</c:v>
                </c:pt>
                <c:pt idx="23">
                  <c:v>195</c:v>
                </c:pt>
                <c:pt idx="24">
                  <c:v>204</c:v>
                </c:pt>
                <c:pt idx="25">
                  <c:v>202</c:v>
                </c:pt>
                <c:pt idx="26">
                  <c:v>232</c:v>
                </c:pt>
                <c:pt idx="27">
                  <c:v>211</c:v>
                </c:pt>
              </c:numCache>
            </c:numRef>
          </c:val>
          <c:extLst xmlns:c16r2="http://schemas.microsoft.com/office/drawing/2015/06/chart">
            <c:ext xmlns:c16="http://schemas.microsoft.com/office/drawing/2014/chart" uri="{C3380CC4-5D6E-409C-BE32-E72D297353CC}">
              <c16:uniqueId val="{00000000-249C-4302-8782-D0B867AA3624}"/>
            </c:ext>
          </c:extLst>
        </c:ser>
        <c:ser>
          <c:idx val="1"/>
          <c:order val="1"/>
          <c:tx>
            <c:strRef>
              <c:f>'Summit Pop Change'!$G$1</c:f>
              <c:strCache>
                <c:ptCount val="1"/>
                <c:pt idx="0">
                  <c:v>Net Migration</c:v>
                </c:pt>
              </c:strCache>
            </c:strRef>
          </c:tx>
          <c:spPr>
            <a:solidFill>
              <a:srgbClr val="C00000"/>
            </a:solidFill>
          </c:spPr>
          <c:invertIfNegative val="0"/>
          <c:cat>
            <c:numRef>
              <c:f>'Summit Pop Change'!$B$2:$B$29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'Summit Pop Change'!$G$2:$G$29</c:f>
              <c:numCache>
                <c:formatCode>General</c:formatCode>
                <c:ptCount val="28"/>
                <c:pt idx="0">
                  <c:v>24</c:v>
                </c:pt>
                <c:pt idx="1">
                  <c:v>335</c:v>
                </c:pt>
                <c:pt idx="2">
                  <c:v>198</c:v>
                </c:pt>
                <c:pt idx="3" formatCode="#,##0">
                  <c:v>1189</c:v>
                </c:pt>
                <c:pt idx="4" formatCode="#,##0">
                  <c:v>1722</c:v>
                </c:pt>
                <c:pt idx="5">
                  <c:v>983</c:v>
                </c:pt>
                <c:pt idx="6">
                  <c:v>968</c:v>
                </c:pt>
                <c:pt idx="7">
                  <c:v>751</c:v>
                </c:pt>
                <c:pt idx="8">
                  <c:v>746</c:v>
                </c:pt>
                <c:pt idx="9" formatCode="#,##0">
                  <c:v>1052</c:v>
                </c:pt>
                <c:pt idx="10" formatCode="#,##0">
                  <c:v>2904</c:v>
                </c:pt>
                <c:pt idx="11">
                  <c:v>299</c:v>
                </c:pt>
                <c:pt idx="12">
                  <c:v>-102</c:v>
                </c:pt>
                <c:pt idx="13">
                  <c:v>-122</c:v>
                </c:pt>
                <c:pt idx="14">
                  <c:v>-306</c:v>
                </c:pt>
                <c:pt idx="15">
                  <c:v>-377</c:v>
                </c:pt>
                <c:pt idx="16">
                  <c:v>-101</c:v>
                </c:pt>
                <c:pt idx="17">
                  <c:v>21</c:v>
                </c:pt>
                <c:pt idx="18">
                  <c:v>-16</c:v>
                </c:pt>
                <c:pt idx="19">
                  <c:v>-7</c:v>
                </c:pt>
                <c:pt idx="20">
                  <c:v>75</c:v>
                </c:pt>
                <c:pt idx="21">
                  <c:v>-333</c:v>
                </c:pt>
                <c:pt idx="22">
                  <c:v>-12</c:v>
                </c:pt>
                <c:pt idx="23">
                  <c:v>232</c:v>
                </c:pt>
                <c:pt idx="24">
                  <c:v>332</c:v>
                </c:pt>
                <c:pt idx="25">
                  <c:v>461</c:v>
                </c:pt>
                <c:pt idx="26">
                  <c:v>232</c:v>
                </c:pt>
                <c:pt idx="27">
                  <c:v>20</c:v>
                </c:pt>
              </c:numCache>
            </c:numRef>
          </c:val>
          <c:extLst xmlns:c16r2="http://schemas.microsoft.com/office/drawing/2015/06/chart">
            <c:ext xmlns:c16="http://schemas.microsoft.com/office/drawing/2014/chart" uri="{C3380CC4-5D6E-409C-BE32-E72D297353CC}">
              <c16:uniqueId val="{00000001-249C-4302-8782-D0B867AA3624}"/>
            </c:ext>
          </c:extLst>
        </c:ser>
        <c:dLbls>
          <c:showLegendKey val="0"/>
          <c:showVal val="0"/>
          <c:showCatName val="0"/>
          <c:showSerName val="0"/>
          <c:showPercent val="0"/>
          <c:showBubbleSize val="0"/>
        </c:dLbls>
        <c:gapWidth val="74"/>
        <c:overlap val="100"/>
        <c:axId val="909465160"/>
        <c:axId val="909465552"/>
      </c:barChart>
      <c:catAx>
        <c:axId val="909465160"/>
        <c:scaling>
          <c:orientation val="minMax"/>
        </c:scaling>
        <c:delete val="0"/>
        <c:axPos val="b"/>
        <c:numFmt formatCode="General" sourceLinked="1"/>
        <c:majorTickMark val="out"/>
        <c:minorTickMark val="none"/>
        <c:tickLblPos val="low"/>
        <c:txPr>
          <a:bodyPr rot="-5400000" vert="horz"/>
          <a:lstStyle/>
          <a:p>
            <a:pPr>
              <a:defRPr sz="1400">
                <a:solidFill>
                  <a:srgbClr val="003366"/>
                </a:solidFill>
              </a:defRPr>
            </a:pPr>
            <a:endParaRPr lang="en-US"/>
          </a:p>
        </c:txPr>
        <c:crossAx val="909465552"/>
        <c:crosses val="autoZero"/>
        <c:auto val="1"/>
        <c:lblAlgn val="ctr"/>
        <c:lblOffset val="100"/>
        <c:noMultiLvlLbl val="0"/>
      </c:catAx>
      <c:valAx>
        <c:axId val="909465552"/>
        <c:scaling>
          <c:orientation val="minMax"/>
        </c:scaling>
        <c:delete val="0"/>
        <c:axPos val="l"/>
        <c:majorGridlines/>
        <c:numFmt formatCode="General" sourceLinked="1"/>
        <c:majorTickMark val="out"/>
        <c:minorTickMark val="none"/>
        <c:tickLblPos val="nextTo"/>
        <c:txPr>
          <a:bodyPr/>
          <a:lstStyle/>
          <a:p>
            <a:pPr>
              <a:defRPr sz="1600">
                <a:solidFill>
                  <a:srgbClr val="003366"/>
                </a:solidFill>
              </a:defRPr>
            </a:pPr>
            <a:endParaRPr lang="en-US"/>
          </a:p>
        </c:txPr>
        <c:crossAx val="909465160"/>
        <c:crosses val="autoZero"/>
        <c:crossBetween val="between"/>
      </c:valAx>
    </c:plotArea>
    <c:legend>
      <c:legendPos val="t"/>
      <c:layout>
        <c:manualLayout>
          <c:xMode val="edge"/>
          <c:yMode val="edge"/>
          <c:x val="0.63139718646280329"/>
          <c:y val="0.29373650107991361"/>
          <c:w val="0.3406923769565301"/>
          <c:h val="0.11791421905595134"/>
        </c:manualLayout>
      </c:layout>
      <c:overlay val="0"/>
      <c:txPr>
        <a:bodyPr/>
        <a:lstStyle/>
        <a:p>
          <a:pPr>
            <a:defRPr sz="1400">
              <a:solidFill>
                <a:srgbClr val="003366"/>
              </a:solidFill>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Calibri"/>
                <a:ea typeface="Calibri"/>
                <a:cs typeface="Calibri"/>
              </a:defRPr>
            </a:pPr>
            <a:r>
              <a:rPr lang="en-US"/>
              <a:t>Colorado New Jobs and Net Migration</a:t>
            </a:r>
          </a:p>
        </c:rich>
      </c:tx>
      <c:layout>
        <c:manualLayout>
          <c:xMode val="edge"/>
          <c:yMode val="edge"/>
          <c:x val="0.19444929427729299"/>
          <c:y val="8.0685829551185098E-3"/>
        </c:manualLayout>
      </c:layout>
      <c:overlay val="0"/>
    </c:title>
    <c:autoTitleDeleted val="0"/>
    <c:plotArea>
      <c:layout>
        <c:manualLayout>
          <c:layoutTarget val="inner"/>
          <c:xMode val="edge"/>
          <c:yMode val="edge"/>
          <c:x val="8.3621293864091506E-2"/>
          <c:y val="0.10208082117520299"/>
          <c:w val="0.87787225828385096"/>
          <c:h val="0.83877287653718002"/>
        </c:manualLayout>
      </c:layout>
      <c:barChart>
        <c:barDir val="col"/>
        <c:grouping val="clustered"/>
        <c:varyColors val="0"/>
        <c:ser>
          <c:idx val="0"/>
          <c:order val="0"/>
          <c:tx>
            <c:v>New Jobs</c:v>
          </c:tx>
          <c:spPr>
            <a:solidFill>
              <a:schemeClr val="tx2"/>
            </a:solidFill>
            <a:ln>
              <a:solidFill>
                <a:schemeClr val="tx2"/>
              </a:solidFill>
            </a:ln>
          </c:spPr>
          <c:invertIfNegative val="0"/>
          <c:cat>
            <c:numRef>
              <c:f>'[Jobs&amp;Migration.XLS]October 15 Forecast'!$E$5:$E$17</c:f>
              <c:numCache>
                <c:formatCode>General</c:formatCode>
                <c:ptCount val="13"/>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numCache>
            </c:numRef>
          </c:cat>
          <c:val>
            <c:numRef>
              <c:f>'[Jobs&amp;Migration.XLS]October 15 Forecast'!$F$5:$F$17</c:f>
              <c:numCache>
                <c:formatCode>General</c:formatCode>
                <c:ptCount val="13"/>
                <c:pt idx="0">
                  <c:v>58000</c:v>
                </c:pt>
                <c:pt idx="1">
                  <c:v>38000</c:v>
                </c:pt>
                <c:pt idx="2">
                  <c:v>20000</c:v>
                </c:pt>
                <c:pt idx="3">
                  <c:v>75631.260533657158</c:v>
                </c:pt>
                <c:pt idx="4">
                  <c:v>93188.765335796852</c:v>
                </c:pt>
                <c:pt idx="5">
                  <c:v>17634.361945023011</c:v>
                </c:pt>
                <c:pt idx="6">
                  <c:v>3171.2841421444859</c:v>
                </c:pt>
                <c:pt idx="7">
                  <c:v>72204.120000000054</c:v>
                </c:pt>
                <c:pt idx="8">
                  <c:v>66191.199999999953</c:v>
                </c:pt>
                <c:pt idx="9">
                  <c:v>54605.200000000063</c:v>
                </c:pt>
                <c:pt idx="10">
                  <c:v>53738.000000000007</c:v>
                </c:pt>
                <c:pt idx="11">
                  <c:v>49097.599999999962</c:v>
                </c:pt>
                <c:pt idx="12">
                  <c:v>45007.599999999911</c:v>
                </c:pt>
              </c:numCache>
            </c:numRef>
          </c:val>
          <c:extLst xmlns:c16r2="http://schemas.microsoft.com/office/drawing/2015/06/chart">
            <c:ext xmlns:c16="http://schemas.microsoft.com/office/drawing/2014/chart" uri="{C3380CC4-5D6E-409C-BE32-E72D297353CC}">
              <c16:uniqueId val="{00000000-A63E-496D-83DB-89B0EFDB23D9}"/>
            </c:ext>
          </c:extLst>
        </c:ser>
        <c:dLbls>
          <c:showLegendKey val="0"/>
          <c:showVal val="0"/>
          <c:showCatName val="0"/>
          <c:showSerName val="0"/>
          <c:showPercent val="0"/>
          <c:showBubbleSize val="0"/>
        </c:dLbls>
        <c:gapWidth val="50"/>
        <c:axId val="985490944"/>
        <c:axId val="985491336"/>
      </c:barChart>
      <c:lineChart>
        <c:grouping val="standard"/>
        <c:varyColors val="0"/>
        <c:ser>
          <c:idx val="1"/>
          <c:order val="1"/>
          <c:tx>
            <c:v>Net Migration</c:v>
          </c:tx>
          <c:spPr>
            <a:ln w="63500"/>
          </c:spPr>
          <c:marker>
            <c:symbol val="none"/>
          </c:marker>
          <c:cat>
            <c:numRef>
              <c:f>'[Jobs&amp;Migration.XLS]October 15 Forecast'!$E$5:$E$19</c:f>
              <c:numCache>
                <c:formatCode>General</c:formatCode>
                <c:ptCount val="15"/>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pt idx="13">
                  <c:v>2045</c:v>
                </c:pt>
                <c:pt idx="14">
                  <c:v>2050</c:v>
                </c:pt>
              </c:numCache>
            </c:numRef>
          </c:cat>
          <c:val>
            <c:numRef>
              <c:f>'[Jobs&amp;Migration.XLS]October 15 Forecast'!$G$5:$G$17</c:f>
              <c:numCache>
                <c:formatCode>General</c:formatCode>
                <c:ptCount val="13"/>
                <c:pt idx="0">
                  <c:v>40000</c:v>
                </c:pt>
                <c:pt idx="1">
                  <c:v>27000</c:v>
                </c:pt>
                <c:pt idx="2">
                  <c:v>-15000</c:v>
                </c:pt>
                <c:pt idx="3" formatCode="#,##0">
                  <c:v>67000</c:v>
                </c:pt>
                <c:pt idx="4" formatCode="#,##0">
                  <c:v>73000</c:v>
                </c:pt>
                <c:pt idx="5" formatCode="#,##0">
                  <c:v>25352.799999999999</c:v>
                </c:pt>
                <c:pt idx="6" formatCode="#,##0">
                  <c:v>38432</c:v>
                </c:pt>
                <c:pt idx="7" formatCode="#,##0">
                  <c:v>45978</c:v>
                </c:pt>
                <c:pt idx="8" formatCode="#,##0">
                  <c:v>62890</c:v>
                </c:pt>
                <c:pt idx="9" formatCode="#,##0">
                  <c:v>66320</c:v>
                </c:pt>
                <c:pt idx="10" formatCode="#,##0">
                  <c:v>65157</c:v>
                </c:pt>
                <c:pt idx="11" formatCode="#,##0">
                  <c:v>61569</c:v>
                </c:pt>
                <c:pt idx="12" formatCode="#,##0">
                  <c:v>58630</c:v>
                </c:pt>
              </c:numCache>
            </c:numRef>
          </c:val>
          <c:smooth val="0"/>
          <c:extLst xmlns:c16r2="http://schemas.microsoft.com/office/drawing/2015/06/chart">
            <c:ext xmlns:c16="http://schemas.microsoft.com/office/drawing/2014/chart" uri="{C3380CC4-5D6E-409C-BE32-E72D297353CC}">
              <c16:uniqueId val="{00000001-A63E-496D-83DB-89B0EFDB23D9}"/>
            </c:ext>
          </c:extLst>
        </c:ser>
        <c:dLbls>
          <c:showLegendKey val="0"/>
          <c:showVal val="0"/>
          <c:showCatName val="0"/>
          <c:showSerName val="0"/>
          <c:showPercent val="0"/>
          <c:showBubbleSize val="0"/>
        </c:dLbls>
        <c:marker val="1"/>
        <c:smooth val="0"/>
        <c:axId val="985490944"/>
        <c:axId val="985491336"/>
      </c:lineChart>
      <c:catAx>
        <c:axId val="985490944"/>
        <c:scaling>
          <c:orientation val="minMax"/>
        </c:scaling>
        <c:delete val="0"/>
        <c:axPos val="b"/>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985491336"/>
        <c:crosses val="autoZero"/>
        <c:auto val="1"/>
        <c:lblAlgn val="ctr"/>
        <c:lblOffset val="100"/>
        <c:noMultiLvlLbl val="0"/>
      </c:catAx>
      <c:valAx>
        <c:axId val="985491336"/>
        <c:scaling>
          <c:orientation val="minMax"/>
        </c:scaling>
        <c:delete val="0"/>
        <c:axPos val="l"/>
        <c:majorGridlines/>
        <c:numFmt formatCode="#,##0" sourceLinked="0"/>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985490944"/>
        <c:crosses val="autoZero"/>
        <c:crossBetween val="between"/>
      </c:valAx>
    </c:plotArea>
    <c:legend>
      <c:legendPos val="r"/>
      <c:layout>
        <c:manualLayout>
          <c:xMode val="edge"/>
          <c:yMode val="edge"/>
          <c:x val="0.48380012093592095"/>
          <c:y val="0.118098323942488"/>
          <c:w val="0.49862399518989325"/>
          <c:h val="0.14430773698996083"/>
        </c:manualLayout>
      </c:layout>
      <c:overlay val="0"/>
      <c:txPr>
        <a:bodyPr/>
        <a:lstStyle/>
        <a:p>
          <a:pPr>
            <a:defRPr sz="1600" b="0" i="0" u="none" strike="noStrike" baseline="0">
              <a:solidFill>
                <a:srgbClr val="002149"/>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b="1"/>
              <a:t>Summit County 2017 Employment by Industry &amp; Wage </a:t>
            </a:r>
          </a:p>
        </c:rich>
      </c:tx>
      <c:overlay val="0"/>
      <c:spPr>
        <a:noFill/>
        <a:ln>
          <a:noFill/>
        </a:ln>
        <a:effectLst/>
      </c:spPr>
    </c:title>
    <c:autoTitleDeleted val="0"/>
    <c:plotArea>
      <c:layout/>
      <c:barChart>
        <c:barDir val="bar"/>
        <c:grouping val="stacked"/>
        <c:varyColors val="0"/>
        <c:ser>
          <c:idx val="0"/>
          <c:order val="0"/>
          <c:tx>
            <c:strRef>
              <c:f>'Industry Wage'!$C$27</c:f>
              <c:strCache>
                <c:ptCount val="1"/>
                <c:pt idx="0">
                  <c:v>Low Wage ($27,500-$30,900)</c:v>
                </c:pt>
              </c:strCache>
            </c:strRef>
          </c:tx>
          <c:spPr>
            <a:solidFill>
              <a:srgbClr val="D85F02"/>
            </a:solidFill>
            <a:ln>
              <a:noFill/>
            </a:ln>
            <a:effectLst/>
          </c:spPr>
          <c:invertIfNegative val="0"/>
          <c:cat>
            <c:strRef>
              <c:f>'Industry Wage'!$B$28:$B$49</c:f>
              <c:strCache>
                <c:ptCount val="22"/>
                <c:pt idx="0">
                  <c:v>Management of companies</c:v>
                </c:pt>
                <c:pt idx="1">
                  <c:v>Federal Government</c:v>
                </c:pt>
                <c:pt idx="2">
                  <c:v>Utilities</c:v>
                </c:pt>
                <c:pt idx="3">
                  <c:v>Agriculture</c:v>
                </c:pt>
                <c:pt idx="4">
                  <c:v>Mining</c:v>
                </c:pt>
                <c:pt idx="5">
                  <c:v>Manufacturing</c:v>
                </c:pt>
                <c:pt idx="6">
                  <c:v>State Government</c:v>
                </c:pt>
                <c:pt idx="7">
                  <c:v>Information</c:v>
                </c:pt>
                <c:pt idx="8">
                  <c:v>Wholesale trade</c:v>
                </c:pt>
                <c:pt idx="9">
                  <c:v>Finance activities</c:v>
                </c:pt>
                <c:pt idx="10">
                  <c:v>Private Education</c:v>
                </c:pt>
                <c:pt idx="11">
                  <c:v>Transportation &amp; warehousing</c:v>
                </c:pt>
                <c:pt idx="12">
                  <c:v>Admin and waste</c:v>
                </c:pt>
                <c:pt idx="13">
                  <c:v>Other services</c:v>
                </c:pt>
                <c:pt idx="14">
                  <c:v>Professional and Tech. services</c:v>
                </c:pt>
                <c:pt idx="15">
                  <c:v>Health Services</c:v>
                </c:pt>
                <c:pt idx="16">
                  <c:v>Arts, Entertainment &amp; Rec</c:v>
                </c:pt>
                <c:pt idx="17">
                  <c:v>Construction</c:v>
                </c:pt>
                <c:pt idx="18">
                  <c:v>Real estate</c:v>
                </c:pt>
                <c:pt idx="19">
                  <c:v>Local Government</c:v>
                </c:pt>
                <c:pt idx="20">
                  <c:v>Retail Trade</c:v>
                </c:pt>
                <c:pt idx="21">
                  <c:v>Accommodation and food</c:v>
                </c:pt>
              </c:strCache>
            </c:strRef>
          </c:cat>
          <c:val>
            <c:numRef>
              <c:f>'Industry Wage'!$C$28:$C$49</c:f>
              <c:numCache>
                <c:formatCode>General</c:formatCode>
                <c:ptCount val="22"/>
                <c:pt idx="3" formatCode="#,##0">
                  <c:v>86.48228710205376</c:v>
                </c:pt>
                <c:pt idx="16" formatCode="#,##0">
                  <c:v>1850.349635078444</c:v>
                </c:pt>
                <c:pt idx="20" formatCode="#,##0">
                  <c:v>3243.8292274661071</c:v>
                </c:pt>
                <c:pt idx="21" formatCode="#,##0">
                  <c:v>7156.3188003970572</c:v>
                </c:pt>
              </c:numCache>
            </c:numRef>
          </c:val>
          <c:extLst xmlns:c16r2="http://schemas.microsoft.com/office/drawing/2015/06/chart">
            <c:ext xmlns:c16="http://schemas.microsoft.com/office/drawing/2014/chart" uri="{C3380CC4-5D6E-409C-BE32-E72D297353CC}">
              <c16:uniqueId val="{00000000-D4F9-4720-9C12-EA9074A6945A}"/>
            </c:ext>
          </c:extLst>
        </c:ser>
        <c:ser>
          <c:idx val="1"/>
          <c:order val="1"/>
          <c:tx>
            <c:strRef>
              <c:f>'Industry Wage'!$D$27</c:f>
              <c:strCache>
                <c:ptCount val="1"/>
                <c:pt idx="0">
                  <c:v>Mid Wage ($34,100 - $45,400)</c:v>
                </c:pt>
              </c:strCache>
            </c:strRef>
          </c:tx>
          <c:spPr>
            <a:solidFill>
              <a:srgbClr val="7570B3"/>
            </a:solidFill>
            <a:ln>
              <a:noFill/>
            </a:ln>
            <a:effectLst/>
          </c:spPr>
          <c:invertIfNegative val="0"/>
          <c:cat>
            <c:strRef>
              <c:f>'Industry Wage'!$B$28:$B$49</c:f>
              <c:strCache>
                <c:ptCount val="22"/>
                <c:pt idx="0">
                  <c:v>Management of companies</c:v>
                </c:pt>
                <c:pt idx="1">
                  <c:v>Federal Government</c:v>
                </c:pt>
                <c:pt idx="2">
                  <c:v>Utilities</c:v>
                </c:pt>
                <c:pt idx="3">
                  <c:v>Agriculture</c:v>
                </c:pt>
                <c:pt idx="4">
                  <c:v>Mining</c:v>
                </c:pt>
                <c:pt idx="5">
                  <c:v>Manufacturing</c:v>
                </c:pt>
                <c:pt idx="6">
                  <c:v>State Government</c:v>
                </c:pt>
                <c:pt idx="7">
                  <c:v>Information</c:v>
                </c:pt>
                <c:pt idx="8">
                  <c:v>Wholesale trade</c:v>
                </c:pt>
                <c:pt idx="9">
                  <c:v>Finance activities</c:v>
                </c:pt>
                <c:pt idx="10">
                  <c:v>Private Education</c:v>
                </c:pt>
                <c:pt idx="11">
                  <c:v>Transportation &amp; warehousing</c:v>
                </c:pt>
                <c:pt idx="12">
                  <c:v>Admin and waste</c:v>
                </c:pt>
                <c:pt idx="13">
                  <c:v>Other services</c:v>
                </c:pt>
                <c:pt idx="14">
                  <c:v>Professional and Tech. services</c:v>
                </c:pt>
                <c:pt idx="15">
                  <c:v>Health Services</c:v>
                </c:pt>
                <c:pt idx="16">
                  <c:v>Arts, Entertainment &amp; Rec</c:v>
                </c:pt>
                <c:pt idx="17">
                  <c:v>Construction</c:v>
                </c:pt>
                <c:pt idx="18">
                  <c:v>Real estate</c:v>
                </c:pt>
                <c:pt idx="19">
                  <c:v>Local Government</c:v>
                </c:pt>
                <c:pt idx="20">
                  <c:v>Retail Trade</c:v>
                </c:pt>
                <c:pt idx="21">
                  <c:v>Accommodation and food</c:v>
                </c:pt>
              </c:strCache>
            </c:strRef>
          </c:cat>
          <c:val>
            <c:numRef>
              <c:f>'Industry Wage'!$D$28:$D$49</c:f>
              <c:numCache>
                <c:formatCode>General</c:formatCode>
                <c:ptCount val="22"/>
                <c:pt idx="5" formatCode="#,##0">
                  <c:v>213.6084974679093</c:v>
                </c:pt>
                <c:pt idx="10" formatCode="#,##0">
                  <c:v>373.68065693430651</c:v>
                </c:pt>
                <c:pt idx="11" formatCode="#,##0">
                  <c:v>466.54008808855963</c:v>
                </c:pt>
                <c:pt idx="12" formatCode="#,##0">
                  <c:v>1287.4855334419719</c:v>
                </c:pt>
                <c:pt idx="13" formatCode="#,##0">
                  <c:v>1323.6689082056021</c:v>
                </c:pt>
                <c:pt idx="19" formatCode="#,##0">
                  <c:v>2366.6078711716459</c:v>
                </c:pt>
              </c:numCache>
            </c:numRef>
          </c:val>
          <c:extLst xmlns:c16r2="http://schemas.microsoft.com/office/drawing/2015/06/chart">
            <c:ext xmlns:c16="http://schemas.microsoft.com/office/drawing/2014/chart" uri="{C3380CC4-5D6E-409C-BE32-E72D297353CC}">
              <c16:uniqueId val="{00000001-D4F9-4720-9C12-EA9074A6945A}"/>
            </c:ext>
          </c:extLst>
        </c:ser>
        <c:ser>
          <c:idx val="2"/>
          <c:order val="2"/>
          <c:tx>
            <c:strRef>
              <c:f>'Industry Wage'!$E$27</c:f>
              <c:strCache>
                <c:ptCount val="1"/>
                <c:pt idx="0">
                  <c:v>High Wage ($51,000 - $103,700)</c:v>
                </c:pt>
              </c:strCache>
            </c:strRef>
          </c:tx>
          <c:spPr>
            <a:solidFill>
              <a:srgbClr val="1B9E77"/>
            </a:solidFill>
            <a:ln>
              <a:noFill/>
            </a:ln>
            <a:effectLst/>
          </c:spPr>
          <c:invertIfNegative val="0"/>
          <c:cat>
            <c:strRef>
              <c:f>'Industry Wage'!$B$28:$B$49</c:f>
              <c:strCache>
                <c:ptCount val="22"/>
                <c:pt idx="0">
                  <c:v>Management of companies</c:v>
                </c:pt>
                <c:pt idx="1">
                  <c:v>Federal Government</c:v>
                </c:pt>
                <c:pt idx="2">
                  <c:v>Utilities</c:v>
                </c:pt>
                <c:pt idx="3">
                  <c:v>Agriculture</c:v>
                </c:pt>
                <c:pt idx="4">
                  <c:v>Mining</c:v>
                </c:pt>
                <c:pt idx="5">
                  <c:v>Manufacturing</c:v>
                </c:pt>
                <c:pt idx="6">
                  <c:v>State Government</c:v>
                </c:pt>
                <c:pt idx="7">
                  <c:v>Information</c:v>
                </c:pt>
                <c:pt idx="8">
                  <c:v>Wholesale trade</c:v>
                </c:pt>
                <c:pt idx="9">
                  <c:v>Finance activities</c:v>
                </c:pt>
                <c:pt idx="10">
                  <c:v>Private Education</c:v>
                </c:pt>
                <c:pt idx="11">
                  <c:v>Transportation &amp; warehousing</c:v>
                </c:pt>
                <c:pt idx="12">
                  <c:v>Admin and waste</c:v>
                </c:pt>
                <c:pt idx="13">
                  <c:v>Other services</c:v>
                </c:pt>
                <c:pt idx="14">
                  <c:v>Professional and Tech. services</c:v>
                </c:pt>
                <c:pt idx="15">
                  <c:v>Health Services</c:v>
                </c:pt>
                <c:pt idx="16">
                  <c:v>Arts, Entertainment &amp; Rec</c:v>
                </c:pt>
                <c:pt idx="17">
                  <c:v>Construction</c:v>
                </c:pt>
                <c:pt idx="18">
                  <c:v>Real estate</c:v>
                </c:pt>
                <c:pt idx="19">
                  <c:v>Local Government</c:v>
                </c:pt>
                <c:pt idx="20">
                  <c:v>Retail Trade</c:v>
                </c:pt>
                <c:pt idx="21">
                  <c:v>Accommodation and food</c:v>
                </c:pt>
              </c:strCache>
            </c:strRef>
          </c:cat>
          <c:val>
            <c:numRef>
              <c:f>'Industry Wage'!$E$28:$E$49</c:f>
              <c:numCache>
                <c:formatCode>#,##0</c:formatCode>
                <c:ptCount val="22"/>
                <c:pt idx="0">
                  <c:v>26.393728222996511</c:v>
                </c:pt>
                <c:pt idx="1">
                  <c:v>52.310810810810821</c:v>
                </c:pt>
                <c:pt idx="2">
                  <c:v>52.496206373292893</c:v>
                </c:pt>
                <c:pt idx="4">
                  <c:v>118.2731971920868</c:v>
                </c:pt>
                <c:pt idx="6">
                  <c:v>226.8169611307421</c:v>
                </c:pt>
                <c:pt idx="7">
                  <c:v>244.1434715073955</c:v>
                </c:pt>
                <c:pt idx="8">
                  <c:v>263.97944266788488</c:v>
                </c:pt>
                <c:pt idx="9">
                  <c:v>367.1889806771361</c:v>
                </c:pt>
                <c:pt idx="14">
                  <c:v>1371.329204383039</c:v>
                </c:pt>
                <c:pt idx="15">
                  <c:v>1544.4306893214609</c:v>
                </c:pt>
                <c:pt idx="17">
                  <c:v>1865.1268492834031</c:v>
                </c:pt>
                <c:pt idx="18">
                  <c:v>2176.2433793663699</c:v>
                </c:pt>
              </c:numCache>
            </c:numRef>
          </c:val>
          <c:extLst xmlns:c16r2="http://schemas.microsoft.com/office/drawing/2015/06/chart">
            <c:ext xmlns:c16="http://schemas.microsoft.com/office/drawing/2014/chart" uri="{C3380CC4-5D6E-409C-BE32-E72D297353CC}">
              <c16:uniqueId val="{00000002-D4F9-4720-9C12-EA9074A6945A}"/>
            </c:ext>
          </c:extLst>
        </c:ser>
        <c:dLbls>
          <c:showLegendKey val="0"/>
          <c:showVal val="0"/>
          <c:showCatName val="0"/>
          <c:showSerName val="0"/>
          <c:showPercent val="0"/>
          <c:showBubbleSize val="0"/>
        </c:dLbls>
        <c:gapWidth val="150"/>
        <c:overlap val="100"/>
        <c:axId val="985654792"/>
        <c:axId val="985655184"/>
      </c:barChart>
      <c:catAx>
        <c:axId val="985654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5655184"/>
        <c:crosses val="autoZero"/>
        <c:auto val="1"/>
        <c:lblAlgn val="ctr"/>
        <c:lblOffset val="100"/>
        <c:noMultiLvlLbl val="0"/>
      </c:catAx>
      <c:valAx>
        <c:axId val="98565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5654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US" b="1"/>
              <a:t>Summit County Employment Change from 2010 to 2017 </a:t>
            </a:r>
          </a:p>
        </c:rich>
      </c:tx>
      <c:overlay val="0"/>
      <c:spPr>
        <a:noFill/>
        <a:ln>
          <a:noFill/>
        </a:ln>
        <a:effectLst/>
      </c:spPr>
    </c:title>
    <c:autoTitleDeleted val="0"/>
    <c:plotArea>
      <c:layout/>
      <c:barChart>
        <c:barDir val="bar"/>
        <c:grouping val="stacked"/>
        <c:varyColors val="0"/>
        <c:ser>
          <c:idx val="0"/>
          <c:order val="0"/>
          <c:tx>
            <c:strRef>
              <c:f>'Industry Wage'!$C$80</c:f>
              <c:strCache>
                <c:ptCount val="1"/>
                <c:pt idx="0">
                  <c:v>Low Wage ($27,500-$30,900)</c:v>
                </c:pt>
              </c:strCache>
            </c:strRef>
          </c:tx>
          <c:spPr>
            <a:solidFill>
              <a:srgbClr val="D85F02"/>
            </a:solidFill>
            <a:ln>
              <a:noFill/>
            </a:ln>
            <a:effectLst/>
          </c:spPr>
          <c:invertIfNegative val="0"/>
          <c:cat>
            <c:strRef>
              <c:f>'Industry Wage'!$B$81:$B$102</c:f>
              <c:strCache>
                <c:ptCount val="22"/>
                <c:pt idx="0">
                  <c:v>Finance activities</c:v>
                </c:pt>
                <c:pt idx="1">
                  <c:v>Management of companies</c:v>
                </c:pt>
                <c:pt idx="2">
                  <c:v>Federal Government</c:v>
                </c:pt>
                <c:pt idx="3">
                  <c:v>Agriculture</c:v>
                </c:pt>
                <c:pt idx="4">
                  <c:v>Utilities</c:v>
                </c:pt>
                <c:pt idx="5">
                  <c:v>Wholesale trade</c:v>
                </c:pt>
                <c:pt idx="6">
                  <c:v>Mining</c:v>
                </c:pt>
                <c:pt idx="7">
                  <c:v>Information</c:v>
                </c:pt>
                <c:pt idx="8">
                  <c:v>State Government</c:v>
                </c:pt>
                <c:pt idx="9">
                  <c:v>Manufacturing</c:v>
                </c:pt>
                <c:pt idx="10">
                  <c:v>Transportation &amp; warehousing</c:v>
                </c:pt>
                <c:pt idx="11">
                  <c:v>Private Education</c:v>
                </c:pt>
                <c:pt idx="12">
                  <c:v>Local Government</c:v>
                </c:pt>
                <c:pt idx="13">
                  <c:v>Professional and Tech. services</c:v>
                </c:pt>
                <c:pt idx="14">
                  <c:v>Construction</c:v>
                </c:pt>
                <c:pt idx="15">
                  <c:v>Real estate</c:v>
                </c:pt>
                <c:pt idx="16">
                  <c:v>Other services</c:v>
                </c:pt>
                <c:pt idx="17">
                  <c:v>Admin and waste</c:v>
                </c:pt>
                <c:pt idx="18">
                  <c:v>Arts, Entertainment &amp; Rec</c:v>
                </c:pt>
                <c:pt idx="19">
                  <c:v>Retail Trade</c:v>
                </c:pt>
                <c:pt idx="20">
                  <c:v>Health Services</c:v>
                </c:pt>
                <c:pt idx="21">
                  <c:v>Accommodation and food</c:v>
                </c:pt>
              </c:strCache>
            </c:strRef>
          </c:cat>
          <c:val>
            <c:numRef>
              <c:f>'Industry Wage'!$C$81:$C$102</c:f>
              <c:numCache>
                <c:formatCode>General</c:formatCode>
                <c:ptCount val="22"/>
                <c:pt idx="3" formatCode="#,##0">
                  <c:v>-7.3843795646128996</c:v>
                </c:pt>
                <c:pt idx="18" formatCode="#,##0">
                  <c:v>459.34963507844401</c:v>
                </c:pt>
                <c:pt idx="19" formatCode="#,##0">
                  <c:v>465.82922746610711</c:v>
                </c:pt>
                <c:pt idx="21" formatCode="#,##0">
                  <c:v>1403.318800397057</c:v>
                </c:pt>
              </c:numCache>
            </c:numRef>
          </c:val>
          <c:extLst xmlns:c16r2="http://schemas.microsoft.com/office/drawing/2015/06/chart">
            <c:ext xmlns:c16="http://schemas.microsoft.com/office/drawing/2014/chart" uri="{C3380CC4-5D6E-409C-BE32-E72D297353CC}">
              <c16:uniqueId val="{00000000-7E76-4131-B347-0DBB85AE05CB}"/>
            </c:ext>
          </c:extLst>
        </c:ser>
        <c:ser>
          <c:idx val="1"/>
          <c:order val="1"/>
          <c:tx>
            <c:strRef>
              <c:f>'Industry Wage'!$D$80</c:f>
              <c:strCache>
                <c:ptCount val="1"/>
                <c:pt idx="0">
                  <c:v>Mid Wage ($34,100 - $45,400)</c:v>
                </c:pt>
              </c:strCache>
            </c:strRef>
          </c:tx>
          <c:spPr>
            <a:solidFill>
              <a:srgbClr val="7570B3"/>
            </a:solidFill>
            <a:ln>
              <a:noFill/>
            </a:ln>
            <a:effectLst/>
          </c:spPr>
          <c:invertIfNegative val="0"/>
          <c:cat>
            <c:strRef>
              <c:f>'Industry Wage'!$B$81:$B$102</c:f>
              <c:strCache>
                <c:ptCount val="22"/>
                <c:pt idx="0">
                  <c:v>Finance activities</c:v>
                </c:pt>
                <c:pt idx="1">
                  <c:v>Management of companies</c:v>
                </c:pt>
                <c:pt idx="2">
                  <c:v>Federal Government</c:v>
                </c:pt>
                <c:pt idx="3">
                  <c:v>Agriculture</c:v>
                </c:pt>
                <c:pt idx="4">
                  <c:v>Utilities</c:v>
                </c:pt>
                <c:pt idx="5">
                  <c:v>Wholesale trade</c:v>
                </c:pt>
                <c:pt idx="6">
                  <c:v>Mining</c:v>
                </c:pt>
                <c:pt idx="7">
                  <c:v>Information</c:v>
                </c:pt>
                <c:pt idx="8">
                  <c:v>State Government</c:v>
                </c:pt>
                <c:pt idx="9">
                  <c:v>Manufacturing</c:v>
                </c:pt>
                <c:pt idx="10">
                  <c:v>Transportation &amp; warehousing</c:v>
                </c:pt>
                <c:pt idx="11">
                  <c:v>Private Education</c:v>
                </c:pt>
                <c:pt idx="12">
                  <c:v>Local Government</c:v>
                </c:pt>
                <c:pt idx="13">
                  <c:v>Professional and Tech. services</c:v>
                </c:pt>
                <c:pt idx="14">
                  <c:v>Construction</c:v>
                </c:pt>
                <c:pt idx="15">
                  <c:v>Real estate</c:v>
                </c:pt>
                <c:pt idx="16">
                  <c:v>Other services</c:v>
                </c:pt>
                <c:pt idx="17">
                  <c:v>Admin and waste</c:v>
                </c:pt>
                <c:pt idx="18">
                  <c:v>Arts, Entertainment &amp; Rec</c:v>
                </c:pt>
                <c:pt idx="19">
                  <c:v>Retail Trade</c:v>
                </c:pt>
                <c:pt idx="20">
                  <c:v>Health Services</c:v>
                </c:pt>
                <c:pt idx="21">
                  <c:v>Accommodation and food</c:v>
                </c:pt>
              </c:strCache>
            </c:strRef>
          </c:cat>
          <c:val>
            <c:numRef>
              <c:f>'Industry Wage'!$D$81:$D$102</c:f>
              <c:numCache>
                <c:formatCode>General</c:formatCode>
                <c:ptCount val="22"/>
                <c:pt idx="9" formatCode="#,##0">
                  <c:v>114.6084974679093</c:v>
                </c:pt>
                <c:pt idx="10" formatCode="#,##0">
                  <c:v>147.5400880885596</c:v>
                </c:pt>
                <c:pt idx="11" formatCode="#,##0">
                  <c:v>157.68065693430651</c:v>
                </c:pt>
                <c:pt idx="12" formatCode="#,##0">
                  <c:v>168.60787117164591</c:v>
                </c:pt>
                <c:pt idx="16" formatCode="#,##0">
                  <c:v>208.66890820560229</c:v>
                </c:pt>
                <c:pt idx="17" formatCode="#,##0">
                  <c:v>300.48553344197171</c:v>
                </c:pt>
                <c:pt idx="20" formatCode="#,##0">
                  <c:v>485.4306893214607</c:v>
                </c:pt>
              </c:numCache>
            </c:numRef>
          </c:val>
          <c:extLst xmlns:c16r2="http://schemas.microsoft.com/office/drawing/2015/06/chart">
            <c:ext xmlns:c16="http://schemas.microsoft.com/office/drawing/2014/chart" uri="{C3380CC4-5D6E-409C-BE32-E72D297353CC}">
              <c16:uniqueId val="{00000001-7E76-4131-B347-0DBB85AE05CB}"/>
            </c:ext>
          </c:extLst>
        </c:ser>
        <c:ser>
          <c:idx val="2"/>
          <c:order val="2"/>
          <c:tx>
            <c:strRef>
              <c:f>'Industry Wage'!$E$80</c:f>
              <c:strCache>
                <c:ptCount val="1"/>
                <c:pt idx="0">
                  <c:v>High Wage ($51,000 - $103,700)</c:v>
                </c:pt>
              </c:strCache>
            </c:strRef>
          </c:tx>
          <c:spPr>
            <a:solidFill>
              <a:srgbClr val="1B9E77"/>
            </a:solidFill>
            <a:ln>
              <a:noFill/>
            </a:ln>
            <a:effectLst/>
          </c:spPr>
          <c:invertIfNegative val="0"/>
          <c:cat>
            <c:strRef>
              <c:f>'Industry Wage'!$B$81:$B$102</c:f>
              <c:strCache>
                <c:ptCount val="22"/>
                <c:pt idx="0">
                  <c:v>Finance activities</c:v>
                </c:pt>
                <c:pt idx="1">
                  <c:v>Management of companies</c:v>
                </c:pt>
                <c:pt idx="2">
                  <c:v>Federal Government</c:v>
                </c:pt>
                <c:pt idx="3">
                  <c:v>Agriculture</c:v>
                </c:pt>
                <c:pt idx="4">
                  <c:v>Utilities</c:v>
                </c:pt>
                <c:pt idx="5">
                  <c:v>Wholesale trade</c:v>
                </c:pt>
                <c:pt idx="6">
                  <c:v>Mining</c:v>
                </c:pt>
                <c:pt idx="7">
                  <c:v>Information</c:v>
                </c:pt>
                <c:pt idx="8">
                  <c:v>State Government</c:v>
                </c:pt>
                <c:pt idx="9">
                  <c:v>Manufacturing</c:v>
                </c:pt>
                <c:pt idx="10">
                  <c:v>Transportation &amp; warehousing</c:v>
                </c:pt>
                <c:pt idx="11">
                  <c:v>Private Education</c:v>
                </c:pt>
                <c:pt idx="12">
                  <c:v>Local Government</c:v>
                </c:pt>
                <c:pt idx="13">
                  <c:v>Professional and Tech. services</c:v>
                </c:pt>
                <c:pt idx="14">
                  <c:v>Construction</c:v>
                </c:pt>
                <c:pt idx="15">
                  <c:v>Real estate</c:v>
                </c:pt>
                <c:pt idx="16">
                  <c:v>Other services</c:v>
                </c:pt>
                <c:pt idx="17">
                  <c:v>Admin and waste</c:v>
                </c:pt>
                <c:pt idx="18">
                  <c:v>Arts, Entertainment &amp; Rec</c:v>
                </c:pt>
                <c:pt idx="19">
                  <c:v>Retail Trade</c:v>
                </c:pt>
                <c:pt idx="20">
                  <c:v>Health Services</c:v>
                </c:pt>
                <c:pt idx="21">
                  <c:v>Accommodation and food</c:v>
                </c:pt>
              </c:strCache>
            </c:strRef>
          </c:cat>
          <c:val>
            <c:numRef>
              <c:f>'Industry Wage'!$E$81:$E$102</c:f>
              <c:numCache>
                <c:formatCode>#,##0</c:formatCode>
                <c:ptCount val="22"/>
                <c:pt idx="0">
                  <c:v>-38.811019322863899</c:v>
                </c:pt>
                <c:pt idx="1">
                  <c:v>-34.606271777003492</c:v>
                </c:pt>
                <c:pt idx="2">
                  <c:v>-28.689189189189179</c:v>
                </c:pt>
                <c:pt idx="4">
                  <c:v>-1.503793626707115</c:v>
                </c:pt>
                <c:pt idx="5">
                  <c:v>25.979442667884879</c:v>
                </c:pt>
                <c:pt idx="6">
                  <c:v>37.273197192086812</c:v>
                </c:pt>
                <c:pt idx="7">
                  <c:v>57.143471507395532</c:v>
                </c:pt>
                <c:pt idx="8">
                  <c:v>71.816961130742072</c:v>
                </c:pt>
                <c:pt idx="13">
                  <c:v>170.3292043830393</c:v>
                </c:pt>
                <c:pt idx="14">
                  <c:v>185.12684928340289</c:v>
                </c:pt>
                <c:pt idx="15">
                  <c:v>197.243379366369</c:v>
                </c:pt>
              </c:numCache>
            </c:numRef>
          </c:val>
          <c:extLst xmlns:c16r2="http://schemas.microsoft.com/office/drawing/2015/06/chart">
            <c:ext xmlns:c16="http://schemas.microsoft.com/office/drawing/2014/chart" uri="{C3380CC4-5D6E-409C-BE32-E72D297353CC}">
              <c16:uniqueId val="{00000002-7E76-4131-B347-0DBB85AE05CB}"/>
            </c:ext>
          </c:extLst>
        </c:ser>
        <c:dLbls>
          <c:showLegendKey val="0"/>
          <c:showVal val="0"/>
          <c:showCatName val="0"/>
          <c:showSerName val="0"/>
          <c:showPercent val="0"/>
          <c:showBubbleSize val="0"/>
        </c:dLbls>
        <c:gapWidth val="150"/>
        <c:overlap val="100"/>
        <c:axId val="985737976"/>
        <c:axId val="985738368"/>
      </c:barChart>
      <c:catAx>
        <c:axId val="98573797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5738368"/>
        <c:crosses val="autoZero"/>
        <c:auto val="1"/>
        <c:lblAlgn val="ctr"/>
        <c:lblOffset val="100"/>
        <c:noMultiLvlLbl val="0"/>
      </c:catAx>
      <c:valAx>
        <c:axId val="985738368"/>
        <c:scaling>
          <c:orientation val="minMax"/>
          <c:min val="-2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5737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a:pPr>
      <a:endParaRPr lang="en-US"/>
    </a:p>
  </c:txPr>
  <c:externalData r:id="rId2">
    <c:autoUpdate val="0"/>
  </c:externalData>
  <c:userShapes r:id="rId3"/>
</c:chartSpace>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0.0966</cdr:x>
      <cdr:y>0.95275</cdr:y>
    </cdr:from>
    <cdr:to>
      <cdr:x>0.50933</cdr:x>
      <cdr:y>0.98906</cdr:y>
    </cdr:to>
    <cdr:sp macro="" textlink="">
      <cdr:nvSpPr>
        <cdr:cNvPr id="2" name="TextBox 1"/>
        <cdr:cNvSpPr txBox="1"/>
      </cdr:nvSpPr>
      <cdr:spPr>
        <a:xfrm xmlns:a="http://schemas.openxmlformats.org/drawingml/2006/main">
          <a:off x="838200" y="5998535"/>
          <a:ext cx="3581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Source: State Demography Office</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0.49856</cdr:x>
      <cdr:y>0.64362</cdr:y>
    </cdr:from>
    <cdr:to>
      <cdr:x>0.9554</cdr:x>
      <cdr:y>0.84395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05175" y="3457575"/>
          <a:ext cx="3028571" cy="107619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0.48421</cdr:x>
      <cdr:y>0.70157</cdr:y>
    </cdr:from>
    <cdr:to>
      <cdr:x>0.9849</cdr:x>
      <cdr:y>0.88305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067050" y="3829050"/>
          <a:ext cx="3171429" cy="99047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84B8FB7-8F6B-4084-A13F-401A39430209}" type="datetimeFigureOut">
              <a:rPr lang="en-US" smtClean="0"/>
              <a:pPr/>
              <a:t>8/21/2018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A3D83FF-BD88-47A4-BD1B-ADDD765B5500}" type="slidenum">
              <a:rPr lang="en-US" smtClean="0"/>
              <a:pPr/>
              <a:t>‹#›</a:t>
            </a:fld>
            <a:endParaRPr lang="en-US"/>
          </a:p>
        </p:txBody>
      </p:sp>
    </p:spTree>
    <p:extLst>
      <p:ext uri="{BB962C8B-B14F-4D97-AF65-F5344CB8AC3E}">
        <p14:creationId xmlns:p14="http://schemas.microsoft.com/office/powerpoint/2010/main" val="429331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0386854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702310" y="4421823"/>
            <a:ext cx="5618423" cy="4189153"/>
          </a:xfrm>
          <a:prstGeom prst="rect">
            <a:avLst/>
          </a:prstGeom>
        </p:spPr>
        <p:txBody>
          <a:bodyPr wrap="square" lIns="88260" tIns="88260" rIns="88260" bIns="88260" anchor="t" anchorCtr="0">
            <a:noAutofit/>
          </a:bodyPr>
          <a:lstStyle/>
          <a:p>
            <a:pPr>
              <a:buNone/>
            </a:pPr>
            <a:endParaRPr/>
          </a:p>
        </p:txBody>
      </p:sp>
      <p:sp>
        <p:nvSpPr>
          <p:cNvPr id="217" name="Shape 217"/>
          <p:cNvSpPr>
            <a:spLocks noGrp="1" noRot="1" noChangeAspect="1"/>
          </p:cNvSpPr>
          <p:nvPr>
            <p:ph type="sldImg" idx="2"/>
          </p:nvPr>
        </p:nvSpPr>
        <p:spPr>
          <a:xfrm>
            <a:off x="1184275"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12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41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r>
              <a:rPr lang="en-US" dirty="0"/>
              <a:t>All of the base industries are defined in this document from our website.  Tourism includes </a:t>
            </a:r>
            <a:r>
              <a:rPr lang="en-US" dirty="0" err="1"/>
              <a:t>includes</a:t>
            </a:r>
            <a:r>
              <a:rPr lang="en-US" dirty="0"/>
              <a:t> Resorts, second homes, transportation and service​​</a:t>
            </a:r>
          </a:p>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92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05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17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r>
              <a:rPr lang="en-US" dirty="0"/>
              <a:t>Only</a:t>
            </a:r>
            <a:r>
              <a:rPr lang="en-US" baseline="0" dirty="0"/>
              <a:t> one of top growing industries is high wage (Health services) and construction hasn’t rebounded to pre-recession levels.</a:t>
            </a: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80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marL="572357" indent="-572357">
              <a:buFont typeface="Arial" panose="020B0604020202020204" pitchFamily="34" charset="0"/>
              <a:buChar char="•"/>
            </a:pPr>
            <a:endParaRPr lang="en-US" dirty="0">
              <a:solidFill>
                <a:srgbClr val="FFFFFF"/>
              </a:solidFill>
              <a:latin typeface="Century Gothic" panose="020B0502020202020204" pitchFamily="34" charset="0"/>
            </a:endParaRPr>
          </a:p>
          <a:p>
            <a:pPr marL="572357" indent="-572357">
              <a:buFont typeface="Arial" panose="020B0604020202020204" pitchFamily="34" charset="0"/>
              <a:buChar char="•"/>
            </a:pPr>
            <a:endParaRPr lang="en-US" dirty="0">
              <a:solidFill>
                <a:srgbClr val="FFFFFF"/>
              </a:solidFill>
              <a:latin typeface="Century Gothic" panose="020B0502020202020204" pitchFamily="34" charset="0"/>
            </a:endParaRPr>
          </a:p>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1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0674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marL="572357" indent="-572357">
              <a:buFont typeface="Arial" panose="020B0604020202020204" pitchFamily="34" charset="0"/>
              <a:buChar char="•"/>
            </a:pPr>
            <a:endParaRPr lang="en-US" dirty="0">
              <a:solidFill>
                <a:srgbClr val="FFFFFF"/>
              </a:solidFill>
              <a:latin typeface="Century Gothic" panose="020B0502020202020204" pitchFamily="34" charset="0"/>
            </a:endParaRPr>
          </a:p>
          <a:p>
            <a:pPr marL="572357" indent="-572357">
              <a:buFont typeface="Arial" panose="020B0604020202020204" pitchFamily="34" charset="0"/>
              <a:buChar char="•"/>
            </a:pPr>
            <a:endParaRPr lang="en-US" dirty="0">
              <a:solidFill>
                <a:srgbClr val="FFFFFF"/>
              </a:solidFill>
              <a:latin typeface="Century Gothic" panose="020B0502020202020204" pitchFamily="34" charset="0"/>
            </a:endParaRPr>
          </a:p>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55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marL="572357" indent="-572357">
              <a:buFont typeface="Arial" panose="020B0604020202020204" pitchFamily="34" charset="0"/>
              <a:buChar char="•"/>
            </a:pPr>
            <a:endParaRPr lang="en-US" dirty="0">
              <a:solidFill>
                <a:srgbClr val="FFFFFF"/>
              </a:solidFill>
              <a:latin typeface="Century Gothic" panose="020B0502020202020204" pitchFamily="34" charset="0"/>
            </a:endParaRPr>
          </a:p>
          <a:p>
            <a:pPr marL="572357" indent="-572357">
              <a:buFont typeface="Arial" panose="020B0604020202020204" pitchFamily="34" charset="0"/>
              <a:buChar char="•"/>
            </a:pPr>
            <a:endParaRPr lang="en-US" dirty="0">
              <a:solidFill>
                <a:srgbClr val="FFFFFF"/>
              </a:solidFill>
              <a:latin typeface="Century Gothic" panose="020B0502020202020204" pitchFamily="34" charset="0"/>
            </a:endParaRPr>
          </a:p>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68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21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70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2310" y="4421823"/>
            <a:ext cx="5618480" cy="4189095"/>
          </a:xfrm>
          <a:prstGeom prst="rect">
            <a:avLst/>
          </a:prstGeom>
          <a:noFill/>
          <a:ln>
            <a:noFill/>
          </a:ln>
        </p:spPr>
        <p:txBody>
          <a:bodyPr lIns="93302" tIns="93302" rIns="93302" bIns="93302" anchor="ctr" anchorCtr="0">
            <a:noAutofit/>
          </a:bodyPr>
          <a:lstStyle/>
          <a:p>
            <a:pPr>
              <a:buNone/>
            </a:pPr>
            <a:r>
              <a:rPr lang="en-US" sz="1200" dirty="0">
                <a:latin typeface="Century Gothic"/>
                <a:ea typeface="Century Gothic"/>
                <a:cs typeface="Century Gothic"/>
                <a:sym typeface="Century Gothic"/>
              </a:rPr>
              <a:t>Have most ingredients necessary for success with exception of industry diversity and the ability to retain talent</a:t>
            </a:r>
          </a:p>
        </p:txBody>
      </p:sp>
      <p:sp>
        <p:nvSpPr>
          <p:cNvPr id="129" name="Shape 12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757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2310" y="4421823"/>
            <a:ext cx="5618480" cy="4189095"/>
          </a:xfrm>
          <a:prstGeom prst="rect">
            <a:avLst/>
          </a:prstGeom>
          <a:noFill/>
          <a:ln>
            <a:noFill/>
          </a:ln>
        </p:spPr>
        <p:txBody>
          <a:bodyPr lIns="93302" tIns="93302" rIns="93302" bIns="93302" anchor="ctr" anchorCtr="0">
            <a:noAutofit/>
          </a:bodyPr>
          <a:lstStyle/>
          <a:p>
            <a:pPr>
              <a:buNone/>
            </a:pPr>
            <a:endParaRPr lang="en-US" sz="1200" dirty="0">
              <a:latin typeface="Century Gothic"/>
              <a:ea typeface="Century Gothic"/>
              <a:cs typeface="Century Gothic"/>
              <a:sym typeface="Century Gothic"/>
            </a:endParaRPr>
          </a:p>
        </p:txBody>
      </p:sp>
      <p:sp>
        <p:nvSpPr>
          <p:cNvPr id="129" name="Shape 12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84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2310" y="4421823"/>
            <a:ext cx="5618480" cy="4189095"/>
          </a:xfrm>
          <a:prstGeom prst="rect">
            <a:avLst/>
          </a:prstGeom>
          <a:noFill/>
          <a:ln>
            <a:noFill/>
          </a:ln>
        </p:spPr>
        <p:txBody>
          <a:bodyPr lIns="93302" tIns="93302" rIns="93302" bIns="93302" anchor="ctr" anchorCtr="0">
            <a:noAutofit/>
          </a:bodyPr>
          <a:lstStyle/>
          <a:p>
            <a:pPr defTabSz="915772">
              <a:buNone/>
              <a:defRPr/>
            </a:pPr>
            <a:r>
              <a:rPr lang="en-US" sz="1200" dirty="0" smtClean="0">
                <a:solidFill>
                  <a:srgbClr val="FFFFFF"/>
                </a:solidFill>
                <a:latin typeface="Century Gothic" panose="020B0502020202020204" pitchFamily="34" charset="0"/>
              </a:rPr>
              <a:t>We</a:t>
            </a:r>
            <a:r>
              <a:rPr lang="en-US" sz="1200" baseline="0" dirty="0" smtClean="0">
                <a:solidFill>
                  <a:srgbClr val="FFFFFF"/>
                </a:solidFill>
                <a:latin typeface="Century Gothic" panose="020B0502020202020204" pitchFamily="34" charset="0"/>
              </a:rPr>
              <a:t> are 10 years into a conventional 10 year economic cycle</a:t>
            </a:r>
            <a:endParaRPr lang="en-US" sz="1200" dirty="0">
              <a:solidFill>
                <a:srgbClr val="FFFFFF"/>
              </a:solidFill>
              <a:latin typeface="Century Gothic" panose="020B0502020202020204" pitchFamily="34" charset="0"/>
            </a:endParaRPr>
          </a:p>
          <a:p>
            <a:pPr>
              <a:buNone/>
            </a:pPr>
            <a:endParaRPr lang="en-US" sz="1200" dirty="0">
              <a:latin typeface="Century Gothic"/>
              <a:ea typeface="Century Gothic"/>
              <a:cs typeface="Century Gothic"/>
              <a:sym typeface="Century Gothic"/>
            </a:endParaRPr>
          </a:p>
        </p:txBody>
      </p:sp>
      <p:sp>
        <p:nvSpPr>
          <p:cNvPr id="129" name="Shape 12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162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2310" y="4421823"/>
            <a:ext cx="5618480" cy="4189095"/>
          </a:xfrm>
          <a:prstGeom prst="rect">
            <a:avLst/>
          </a:prstGeom>
          <a:noFill/>
          <a:ln>
            <a:noFill/>
          </a:ln>
        </p:spPr>
        <p:txBody>
          <a:bodyPr lIns="93302" tIns="93302" rIns="93302" bIns="93302" anchor="ctr" anchorCtr="0">
            <a:noAutofit/>
          </a:bodyPr>
          <a:lstStyle/>
          <a:p>
            <a:pPr marL="572357" indent="-572357">
              <a:buFont typeface="Arial" panose="020B0604020202020204" pitchFamily="34" charset="0"/>
              <a:buChar char="•"/>
            </a:pPr>
            <a:r>
              <a:rPr lang="en-US" sz="1200" dirty="0">
                <a:solidFill>
                  <a:srgbClr val="FFFFFF"/>
                </a:solidFill>
                <a:latin typeface="Century Gothic" panose="020B0502020202020204" pitchFamily="34" charset="0"/>
              </a:rPr>
              <a:t>Economic resiliency relies on healthy industry diversification, population composition and wage growth </a:t>
            </a:r>
          </a:p>
          <a:p>
            <a:pPr marL="572357" indent="-572357">
              <a:buFont typeface="Arial" panose="020B0604020202020204" pitchFamily="34" charset="0"/>
              <a:buChar char="•"/>
            </a:pPr>
            <a:r>
              <a:rPr lang="en-US" sz="1200" dirty="0">
                <a:solidFill>
                  <a:srgbClr val="FFFFFF"/>
                </a:solidFill>
                <a:latin typeface="Century Gothic" panose="020B0502020202020204" pitchFamily="34" charset="0"/>
              </a:rPr>
              <a:t>Achieving resiliency requires  deliberate planning</a:t>
            </a:r>
          </a:p>
          <a:p>
            <a:pPr>
              <a:buNone/>
            </a:pPr>
            <a:endParaRPr lang="en-US" sz="1200" dirty="0">
              <a:latin typeface="Century Gothic"/>
              <a:ea typeface="Century Gothic"/>
              <a:cs typeface="Century Gothic"/>
              <a:sym typeface="Century Gothic"/>
            </a:endParaRPr>
          </a:p>
        </p:txBody>
      </p:sp>
      <p:sp>
        <p:nvSpPr>
          <p:cNvPr id="129" name="Shape 12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065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02310" y="4421823"/>
            <a:ext cx="5618480" cy="4189095"/>
          </a:xfrm>
          <a:prstGeom prst="rect">
            <a:avLst/>
          </a:prstGeom>
          <a:noFill/>
          <a:ln>
            <a:noFill/>
          </a:ln>
        </p:spPr>
        <p:txBody>
          <a:bodyPr lIns="93308" tIns="93308" rIns="93308" bIns="93308" anchor="ctr" anchorCtr="0">
            <a:noAutofit/>
          </a:bodyPr>
          <a:lstStyle/>
          <a:p>
            <a:pPr>
              <a:buNone/>
            </a:pPr>
            <a:r>
              <a:rPr lang="en-US" sz="1200" dirty="0">
                <a:latin typeface="Century Gothic"/>
                <a:ea typeface="Century Gothic"/>
                <a:cs typeface="Century Gothic"/>
                <a:sym typeface="Century Gothic"/>
              </a:rPr>
              <a:t>Economic Resiliency concept:</a:t>
            </a:r>
            <a:br>
              <a:rPr lang="en-US" sz="1200" dirty="0">
                <a:latin typeface="Century Gothic"/>
                <a:ea typeface="Century Gothic"/>
                <a:cs typeface="Century Gothic"/>
                <a:sym typeface="Century Gothic"/>
              </a:rPr>
            </a:br>
            <a:r>
              <a:rPr lang="en-US" sz="1200" dirty="0">
                <a:latin typeface="Century Gothic"/>
                <a:ea typeface="Century Gothic"/>
                <a:cs typeface="Century Gothic"/>
                <a:sym typeface="Century Gothic"/>
              </a:rPr>
              <a:t>Some communities bounce back quickly from downturns, but others lag behind and sometimes never completely recover. Economic resiliency can be thought of as the ability of an economy to recover from or adjust to the effects of adverse shocks.</a:t>
            </a:r>
          </a:p>
        </p:txBody>
      </p:sp>
      <p:sp>
        <p:nvSpPr>
          <p:cNvPr id="123" name="Shape 12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683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02310" y="4421823"/>
            <a:ext cx="5618480" cy="4189095"/>
          </a:xfrm>
          <a:prstGeom prst="rect">
            <a:avLst/>
          </a:prstGeom>
          <a:noFill/>
          <a:ln>
            <a:noFill/>
          </a:ln>
        </p:spPr>
        <p:txBody>
          <a:bodyPr lIns="93308" tIns="93308" rIns="93308" bIns="93308" anchor="ctr" anchorCtr="0">
            <a:noAutofit/>
          </a:bodyPr>
          <a:lstStyle/>
          <a:p>
            <a:pPr>
              <a:buNone/>
            </a:pPr>
            <a:r>
              <a:rPr lang="en-US" sz="1200" dirty="0">
                <a:latin typeface="Century Gothic"/>
                <a:ea typeface="Century Gothic"/>
                <a:cs typeface="Century Gothic"/>
                <a:sym typeface="Century Gothic"/>
              </a:rPr>
              <a:t>Economic Resiliency concept:</a:t>
            </a:r>
            <a:br>
              <a:rPr lang="en-US" sz="1200" dirty="0">
                <a:latin typeface="Century Gothic"/>
                <a:ea typeface="Century Gothic"/>
                <a:cs typeface="Century Gothic"/>
                <a:sym typeface="Century Gothic"/>
              </a:rPr>
            </a:br>
            <a:r>
              <a:rPr lang="en-US" sz="1200" dirty="0">
                <a:latin typeface="Century Gothic"/>
                <a:ea typeface="Century Gothic"/>
                <a:cs typeface="Century Gothic"/>
                <a:sym typeface="Century Gothic"/>
              </a:rPr>
              <a:t>Some communities bounce back quickly from downturns, but others lag behind and sometimes never completely recover. Economic resiliency can be thought of as the ability of an economy to recover from or adjust to the effects of adverse shocks.</a:t>
            </a:r>
          </a:p>
        </p:txBody>
      </p:sp>
      <p:sp>
        <p:nvSpPr>
          <p:cNvPr id="123" name="Shape 12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980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934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76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285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15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388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972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02310" y="4421823"/>
            <a:ext cx="5618480" cy="4189095"/>
          </a:xfrm>
          <a:prstGeom prst="rect">
            <a:avLst/>
          </a:prstGeom>
          <a:noFill/>
          <a:ln>
            <a:noFill/>
          </a:ln>
        </p:spPr>
        <p:txBody>
          <a:bodyPr lIns="93308" tIns="93308" rIns="93308" bIns="93308" anchor="ctr" anchorCtr="0">
            <a:noAutofit/>
          </a:bodyPr>
          <a:lstStyle/>
          <a:p>
            <a:pPr marL="349964" indent="-321448">
              <a:lnSpc>
                <a:spcPct val="105000"/>
              </a:lnSpc>
              <a:buFont typeface="Century Gothic"/>
              <a:buChar char="•"/>
            </a:pPr>
            <a:r>
              <a:rPr lang="en-US" dirty="0">
                <a:latin typeface="Century Gothic"/>
                <a:ea typeface="Century Gothic"/>
                <a:cs typeface="Century Gothic"/>
                <a:sym typeface="Century Gothic"/>
              </a:rPr>
              <a:t>Communities identify industry diversity, broad wage dispersion, growing population, age dispersion and rich infrastructure as the primary drivers of economic resiliency. </a:t>
            </a:r>
          </a:p>
          <a:p>
            <a:pPr marL="349964" indent="-349964">
              <a:lnSpc>
                <a:spcPct val="105000"/>
              </a:lnSpc>
              <a:buClr>
                <a:srgbClr val="000000"/>
              </a:buClr>
              <a:buNone/>
            </a:pPr>
            <a:endParaRPr dirty="0">
              <a:latin typeface="Century Gothic"/>
              <a:ea typeface="Century Gothic"/>
              <a:cs typeface="Century Gothic"/>
              <a:sym typeface="Century Gothic"/>
            </a:endParaRPr>
          </a:p>
          <a:p>
            <a:pPr>
              <a:lnSpc>
                <a:spcPct val="105000"/>
              </a:lnSpc>
              <a:buClr>
                <a:srgbClr val="000000"/>
              </a:buClr>
              <a:buSzPct val="25000"/>
              <a:buNone/>
            </a:pPr>
            <a:r>
              <a:rPr lang="en-US" b="1" u="sng" dirty="0">
                <a:latin typeface="Century Gothic"/>
                <a:ea typeface="Century Gothic"/>
                <a:cs typeface="Century Gothic"/>
                <a:sym typeface="Century Gothic"/>
              </a:rPr>
              <a:t>Drivers of Resiliency:</a:t>
            </a:r>
            <a:r>
              <a:rPr lang="en-US" b="1" dirty="0">
                <a:latin typeface="Century Gothic"/>
                <a:ea typeface="Century Gothic"/>
                <a:cs typeface="Century Gothic"/>
                <a:sym typeface="Century Gothic"/>
              </a:rPr>
              <a:t>  </a:t>
            </a:r>
            <a:r>
              <a:rPr lang="en-US" dirty="0">
                <a:latin typeface="Century Gothic"/>
                <a:ea typeface="Century Gothic"/>
                <a:cs typeface="Century Gothic"/>
                <a:sym typeface="Century Gothic"/>
              </a:rPr>
              <a:t>Focus group data and interviews with communities members show the following as drivers for resiliency in their community.</a:t>
            </a:r>
          </a:p>
          <a:p>
            <a:pPr>
              <a:lnSpc>
                <a:spcPct val="105000"/>
              </a:lnSpc>
              <a:buClr>
                <a:srgbClr val="000000"/>
              </a:buClr>
              <a:buSzPct val="25000"/>
              <a:buNone/>
            </a:pPr>
            <a:endParaRPr lang="en-US" dirty="0">
              <a:latin typeface="Century Gothic"/>
              <a:ea typeface="Century Gothic"/>
              <a:cs typeface="Century Gothic"/>
              <a:sym typeface="Century Gothic"/>
            </a:endParaRPr>
          </a:p>
          <a:p>
            <a:pPr>
              <a:lnSpc>
                <a:spcPct val="105000"/>
              </a:lnSpc>
              <a:buClr>
                <a:srgbClr val="000000"/>
              </a:buClr>
              <a:buSzPct val="25000"/>
              <a:buNone/>
            </a:pPr>
            <a:r>
              <a:rPr lang="en-US" b="1" dirty="0">
                <a:latin typeface="Century Gothic"/>
                <a:ea typeface="Century Gothic"/>
                <a:cs typeface="Century Gothic"/>
                <a:sym typeface="Century Gothic"/>
              </a:rPr>
              <a:t>Industry Diversity:</a:t>
            </a:r>
            <a:r>
              <a:rPr lang="en-US" dirty="0">
                <a:latin typeface="Century Gothic"/>
                <a:ea typeface="Century Gothic"/>
                <a:cs typeface="Century Gothic"/>
                <a:sym typeface="Century Gothic"/>
              </a:rPr>
              <a:t> Community members defined this component as a diverse set of industries within a community is key to making it resilient. Being heavily dependent on a single industry creates economic uncertainty within a community, especially during times of economic downturn.</a:t>
            </a:r>
          </a:p>
          <a:p>
            <a:pPr>
              <a:lnSpc>
                <a:spcPct val="105000"/>
              </a:lnSpc>
              <a:buClr>
                <a:srgbClr val="000000"/>
              </a:buClr>
              <a:buSzPct val="25000"/>
              <a:buNone/>
            </a:pPr>
            <a:endParaRPr lang="en-US" b="1" dirty="0">
              <a:latin typeface="Century Gothic"/>
              <a:ea typeface="Century Gothic"/>
              <a:cs typeface="Century Gothic"/>
              <a:sym typeface="Century Gothic"/>
            </a:endParaRPr>
          </a:p>
          <a:p>
            <a:pPr>
              <a:lnSpc>
                <a:spcPct val="105000"/>
              </a:lnSpc>
              <a:buClr>
                <a:srgbClr val="000000"/>
              </a:buClr>
              <a:buSzPct val="25000"/>
              <a:buNone/>
            </a:pPr>
            <a:endParaRPr lang="en-US" dirty="0">
              <a:latin typeface="Century Gothic"/>
              <a:ea typeface="Century Gothic"/>
              <a:cs typeface="Century Gothic"/>
              <a:sym typeface="Century Gothic"/>
            </a:endParaRPr>
          </a:p>
          <a:p>
            <a:pPr>
              <a:lnSpc>
                <a:spcPct val="105000"/>
              </a:lnSpc>
              <a:buClr>
                <a:srgbClr val="000000"/>
              </a:buClr>
              <a:buNone/>
            </a:pPr>
            <a:endParaRPr dirty="0">
              <a:latin typeface="Century Gothic"/>
              <a:ea typeface="Century Gothic"/>
              <a:cs typeface="Century Gothic"/>
              <a:sym typeface="Century Gothic"/>
            </a:endParaRPr>
          </a:p>
          <a:p>
            <a:pPr>
              <a:lnSpc>
                <a:spcPct val="105000"/>
              </a:lnSpc>
              <a:buClr>
                <a:srgbClr val="000000"/>
              </a:buClr>
              <a:buSzPct val="25000"/>
              <a:buNone/>
            </a:pPr>
            <a:r>
              <a:rPr lang="en-US" dirty="0" err="1">
                <a:latin typeface="Century Gothic"/>
                <a:ea typeface="Century Gothic"/>
                <a:cs typeface="Century Gothic"/>
                <a:sym typeface="Century Gothic"/>
              </a:rPr>
              <a:t>Salida</a:t>
            </a:r>
            <a:r>
              <a:rPr lang="en-US" dirty="0">
                <a:latin typeface="Century Gothic"/>
                <a:ea typeface="Century Gothic"/>
                <a:cs typeface="Century Gothic"/>
                <a:sym typeface="Century Gothic"/>
              </a:rPr>
              <a:t> Success Story in Resiliency. </a:t>
            </a:r>
          </a:p>
          <a:p>
            <a:pPr marL="349964" indent="-321448">
              <a:lnSpc>
                <a:spcPct val="105000"/>
              </a:lnSpc>
              <a:buFont typeface="Century Gothic"/>
              <a:buChar char="•"/>
            </a:pPr>
            <a:r>
              <a:rPr lang="en-US" dirty="0">
                <a:latin typeface="Century Gothic"/>
                <a:ea typeface="Century Gothic"/>
                <a:cs typeface="Century Gothic"/>
                <a:sym typeface="Century Gothic"/>
              </a:rPr>
              <a:t>When faced with the dissolution of the town’s primary industry, mining, in the 1980’s, instead of succumbing to the subsequent economic downturn, the business leaders instead decided to focus is efforts on revitalizing its historic downtown district.</a:t>
            </a:r>
          </a:p>
          <a:p>
            <a:pPr marL="349964" indent="-321448">
              <a:lnSpc>
                <a:spcPct val="105000"/>
              </a:lnSpc>
              <a:buFont typeface="Century Gothic"/>
              <a:buChar char="•"/>
            </a:pPr>
            <a:r>
              <a:rPr lang="en-US" dirty="0">
                <a:latin typeface="Century Gothic"/>
                <a:ea typeface="Century Gothic"/>
                <a:cs typeface="Century Gothic"/>
                <a:sym typeface="Century Gothic"/>
              </a:rPr>
              <a:t>Business leaders charged themselves with the task renovate the historic Steam Plant into a multipurpose community theater and event center </a:t>
            </a:r>
          </a:p>
          <a:p>
            <a:pPr marL="349964" indent="-321448">
              <a:lnSpc>
                <a:spcPct val="105000"/>
              </a:lnSpc>
              <a:buFont typeface="Century Gothic"/>
              <a:buChar char="•"/>
            </a:pPr>
            <a:r>
              <a:rPr lang="en-US" dirty="0">
                <a:latin typeface="Century Gothic"/>
                <a:ea typeface="Century Gothic"/>
                <a:cs typeface="Century Gothic"/>
                <a:sym typeface="Century Gothic"/>
              </a:rPr>
              <a:t>They eventually sold the Steam Plant to the city for $1</a:t>
            </a:r>
          </a:p>
          <a:p>
            <a:pPr marL="349964" indent="-321448">
              <a:lnSpc>
                <a:spcPct val="105000"/>
              </a:lnSpc>
              <a:buFont typeface="Century Gothic"/>
              <a:buChar char="•"/>
            </a:pPr>
            <a:endParaRPr lang="en-US" dirty="0">
              <a:latin typeface="Century Gothic"/>
              <a:ea typeface="Century Gothic"/>
              <a:cs typeface="Century Gothic"/>
              <a:sym typeface="Century Gothic"/>
            </a:endParaRPr>
          </a:p>
        </p:txBody>
      </p:sp>
      <p:sp>
        <p:nvSpPr>
          <p:cNvPr id="189" name="Shape 18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732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02310" y="4421823"/>
            <a:ext cx="5618480" cy="4189095"/>
          </a:xfrm>
          <a:prstGeom prst="rect">
            <a:avLst/>
          </a:prstGeom>
          <a:noFill/>
          <a:ln>
            <a:noFill/>
          </a:ln>
        </p:spPr>
        <p:txBody>
          <a:bodyPr lIns="93308" tIns="93308" rIns="93308" bIns="93308" anchor="ctr" anchorCtr="0">
            <a:noAutofit/>
          </a:bodyPr>
          <a:lstStyle/>
          <a:p>
            <a:pPr>
              <a:lnSpc>
                <a:spcPct val="125000"/>
              </a:lnSpc>
              <a:buNone/>
            </a:pPr>
            <a:endParaRPr lang="en-US" dirty="0">
              <a:latin typeface="Century Gothic"/>
              <a:ea typeface="Century Gothic"/>
              <a:cs typeface="Century Gothic"/>
              <a:sym typeface="Century Gothic"/>
            </a:endParaRPr>
          </a:p>
        </p:txBody>
      </p:sp>
      <p:sp>
        <p:nvSpPr>
          <p:cNvPr id="208" name="Shape 2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448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02310" y="4421823"/>
            <a:ext cx="5618480" cy="4189095"/>
          </a:xfrm>
          <a:prstGeom prst="rect">
            <a:avLst/>
          </a:prstGeom>
          <a:noFill/>
          <a:ln>
            <a:noFill/>
          </a:ln>
        </p:spPr>
        <p:txBody>
          <a:bodyPr lIns="93308" tIns="93308" rIns="93308" bIns="93308" anchor="ctr" anchorCtr="0">
            <a:noAutofit/>
          </a:bodyPr>
          <a:lstStyle/>
          <a:p>
            <a:pPr marL="466618" indent="-311079">
              <a:buFont typeface="Century Gothic"/>
              <a:buAutoNum type="arabicPeriod"/>
            </a:pPr>
            <a:r>
              <a:rPr lang="en-US" sz="1200" b="1" dirty="0">
                <a:latin typeface="Century Gothic"/>
                <a:ea typeface="Century Gothic"/>
                <a:cs typeface="Century Gothic"/>
                <a:sym typeface="Century Gothic"/>
              </a:rPr>
              <a:t>Vision your community</a:t>
            </a:r>
          </a:p>
          <a:p>
            <a:pPr>
              <a:buNone/>
            </a:pPr>
            <a:r>
              <a:rPr lang="en-US" sz="1200" dirty="0">
                <a:latin typeface="Century Gothic"/>
                <a:ea typeface="Century Gothic"/>
                <a:cs typeface="Century Gothic"/>
                <a:sym typeface="Century Gothic"/>
              </a:rPr>
              <a:t>Through community engagement and visioning sessions, Durango, for instance, has created and implemented development plans with the support of the community. Every community develops differently; however, it is important that each community has a vision and grows in the most authentic way</a:t>
            </a:r>
            <a:r>
              <a:rPr lang="en-US" sz="1200">
                <a:latin typeface="Century Gothic"/>
                <a:ea typeface="Century Gothic"/>
                <a:cs typeface="Century Gothic"/>
                <a:sym typeface="Century Gothic"/>
              </a:rPr>
              <a:t>. </a:t>
            </a:r>
          </a:p>
          <a:p>
            <a:pPr>
              <a:buNone/>
            </a:pPr>
            <a:r>
              <a:rPr lang="en-US" sz="1200">
                <a:latin typeface="Century Gothic"/>
                <a:ea typeface="Century Gothic"/>
                <a:cs typeface="Century Gothic"/>
                <a:sym typeface="Century Gothic"/>
              </a:rPr>
              <a:t>•</a:t>
            </a:r>
            <a:r>
              <a:rPr lang="en-US" sz="1200" dirty="0">
                <a:latin typeface="Century Gothic"/>
                <a:ea typeface="Century Gothic"/>
                <a:cs typeface="Century Gothic"/>
                <a:sym typeface="Century Gothic"/>
              </a:rPr>
              <a:t>	Input and buy-in: For a development plan to succeed, it must be built on collective input that cultivates community buy-in. Identify where you want to play, Decide what kind of community you want to be.</a:t>
            </a:r>
          </a:p>
          <a:p>
            <a:pPr>
              <a:buNone/>
            </a:pPr>
            <a:r>
              <a:rPr lang="en-US" sz="1200" dirty="0">
                <a:latin typeface="Century Gothic"/>
                <a:ea typeface="Century Gothic"/>
                <a:cs typeface="Century Gothic"/>
                <a:sym typeface="Century Gothic"/>
              </a:rPr>
              <a:t>•	What’s realistic for you? Being authentic and realistic about infrastructure goals is essential for success. Determine missing elements to succeed (e.g. airport, education, infrastructure, health services) and which are viable for you.</a:t>
            </a:r>
          </a:p>
          <a:p>
            <a:pPr>
              <a:buNone/>
            </a:pPr>
            <a:r>
              <a:rPr lang="en-US" sz="1200" dirty="0">
                <a:latin typeface="Century Gothic"/>
                <a:ea typeface="Century Gothic"/>
                <a:cs typeface="Century Gothic"/>
                <a:sym typeface="Century Gothic"/>
              </a:rPr>
              <a:t>•	Greater than the sum: Together you can achieve more. Think and act regionally.</a:t>
            </a:r>
          </a:p>
          <a:p>
            <a:pPr>
              <a:buNone/>
            </a:pPr>
            <a:endParaRPr lang="en-US" sz="1200" dirty="0">
              <a:latin typeface="Century Gothic"/>
              <a:ea typeface="Century Gothic"/>
              <a:cs typeface="Century Gothic"/>
              <a:sym typeface="Century Gothic"/>
            </a:endParaRPr>
          </a:p>
          <a:p>
            <a:pPr marL="466618" indent="-311079">
              <a:buFont typeface="Century Gothic"/>
              <a:buChar char="●"/>
            </a:pPr>
            <a:endParaRPr lang="en-US" sz="1200" dirty="0">
              <a:latin typeface="Century Gothic"/>
              <a:ea typeface="Century Gothic"/>
              <a:cs typeface="Century Gothic"/>
              <a:sym typeface="Century Gothic"/>
            </a:endParaRPr>
          </a:p>
          <a:p>
            <a:pPr marL="466618" indent="-311079">
              <a:buFont typeface="Century Gothic"/>
              <a:buChar char="●"/>
            </a:pPr>
            <a:endParaRPr lang="en-US" sz="1200" dirty="0">
              <a:latin typeface="Century Gothic"/>
              <a:ea typeface="Century Gothic"/>
              <a:cs typeface="Century Gothic"/>
              <a:sym typeface="Century Gothic"/>
            </a:endParaRPr>
          </a:p>
          <a:p>
            <a:pPr marL="466618" indent="-311079">
              <a:buFont typeface="Century Gothic"/>
              <a:buChar char="●"/>
            </a:pPr>
            <a:endParaRPr lang="en-US" sz="1200" dirty="0">
              <a:latin typeface="Century Gothic"/>
              <a:ea typeface="Century Gothic"/>
              <a:cs typeface="Century Gothic"/>
              <a:sym typeface="Century Gothic"/>
            </a:endParaRPr>
          </a:p>
          <a:p>
            <a:pPr marL="466618" indent="-311079">
              <a:buFont typeface="Century Gothic"/>
              <a:buChar char="●"/>
            </a:pPr>
            <a:r>
              <a:rPr lang="en-US" sz="1200" dirty="0">
                <a:latin typeface="Century Gothic"/>
                <a:ea typeface="Century Gothic"/>
                <a:cs typeface="Century Gothic"/>
                <a:sym typeface="Century Gothic"/>
              </a:rPr>
              <a:t>Create a development plan with buy-in and input from the community.</a:t>
            </a:r>
          </a:p>
          <a:p>
            <a:pPr marL="466618" indent="-311079">
              <a:buFont typeface="Century Gothic"/>
              <a:buChar char="●"/>
            </a:pPr>
            <a:r>
              <a:rPr lang="en-US" sz="1200" dirty="0">
                <a:latin typeface="Century Gothic"/>
                <a:ea typeface="Century Gothic"/>
                <a:cs typeface="Century Gothic"/>
                <a:sym typeface="Century Gothic"/>
              </a:rPr>
              <a:t>Think creatively and be authentic to your community’s personality when creating a vision for your community.</a:t>
            </a:r>
          </a:p>
        </p:txBody>
      </p:sp>
      <p:sp>
        <p:nvSpPr>
          <p:cNvPr id="237" name="Shape 23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211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702310" y="4421823"/>
            <a:ext cx="5618480" cy="4189095"/>
          </a:xfrm>
          <a:prstGeom prst="rect">
            <a:avLst/>
          </a:prstGeom>
          <a:noFill/>
          <a:ln>
            <a:noFill/>
          </a:ln>
        </p:spPr>
        <p:txBody>
          <a:bodyPr lIns="93308" tIns="93308" rIns="93308" bIns="93308" anchor="ctr" anchorCtr="0">
            <a:noAutofit/>
          </a:bodyPr>
          <a:lstStyle/>
          <a:p>
            <a:pPr>
              <a:buNone/>
            </a:pPr>
            <a:r>
              <a:rPr lang="en-US" sz="1200" b="1" dirty="0">
                <a:latin typeface="Century Gothic"/>
                <a:ea typeface="Century Gothic"/>
                <a:cs typeface="Century Gothic"/>
                <a:sym typeface="Century Gothic"/>
              </a:rPr>
              <a:t>2. </a:t>
            </a:r>
            <a:r>
              <a:rPr lang="en-US" sz="1200" b="1" dirty="0" err="1">
                <a:latin typeface="Century Gothic"/>
                <a:ea typeface="Century Gothic"/>
                <a:cs typeface="Century Gothic"/>
                <a:sym typeface="Century Gothic"/>
              </a:rPr>
              <a:t>Placemaking</a:t>
            </a:r>
            <a:r>
              <a:rPr lang="en-US" sz="1200" b="1" dirty="0">
                <a:latin typeface="Century Gothic"/>
                <a:ea typeface="Century Gothic"/>
                <a:cs typeface="Century Gothic"/>
                <a:sym typeface="Century Gothic"/>
              </a:rPr>
              <a:t>/Brand:</a:t>
            </a:r>
          </a:p>
          <a:p>
            <a:pPr marL="466618" indent="-311079">
              <a:buFont typeface="Century Gothic"/>
              <a:buChar char="●"/>
            </a:pPr>
            <a:r>
              <a:rPr lang="en-US" sz="1200" dirty="0">
                <a:latin typeface="Century Gothic"/>
                <a:ea typeface="Century Gothic"/>
                <a:cs typeface="Century Gothic"/>
                <a:sym typeface="Century Gothic"/>
              </a:rPr>
              <a:t>Durango and </a:t>
            </a:r>
            <a:r>
              <a:rPr lang="en-US" sz="1200" dirty="0" err="1">
                <a:latin typeface="Century Gothic"/>
                <a:ea typeface="Century Gothic"/>
                <a:cs typeface="Century Gothic"/>
                <a:sym typeface="Century Gothic"/>
              </a:rPr>
              <a:t>Salida</a:t>
            </a:r>
            <a:r>
              <a:rPr lang="en-US" sz="1200" dirty="0">
                <a:latin typeface="Century Gothic"/>
                <a:ea typeface="Century Gothic"/>
                <a:cs typeface="Century Gothic"/>
                <a:sym typeface="Century Gothic"/>
              </a:rPr>
              <a:t> recognized that their natural amenities and historic downtown districts are their greatest assets. Over the past 30 years both communities have focused resources and energy to building, improving, and maintaining these assets. </a:t>
            </a:r>
          </a:p>
          <a:p>
            <a:pPr marL="466618" indent="-311079">
              <a:buFont typeface="Century Gothic"/>
              <a:buChar char="●"/>
            </a:pPr>
            <a:r>
              <a:rPr lang="en-US" sz="1200" dirty="0">
                <a:latin typeface="Century Gothic"/>
                <a:ea typeface="Century Gothic"/>
                <a:cs typeface="Century Gothic"/>
                <a:sym typeface="Century Gothic"/>
              </a:rPr>
              <a:t>Throughout the state, regardless if communities are located in the eastern plains or western slope, the natural amenities and historic districts attract people to the region building vibrancy in the community. With a diverse set of amenities across the state (e.g. rivers, hills, mountains, and agricultural lands), Colorado communities have an opportunity to identify and invest in their assets to create place where people want to live, work, and recreate.</a:t>
            </a:r>
          </a:p>
          <a:p>
            <a:pPr>
              <a:buNone/>
            </a:pPr>
            <a:endParaRPr sz="1200" dirty="0">
              <a:latin typeface="Century Gothic"/>
              <a:ea typeface="Century Gothic"/>
              <a:cs typeface="Century Gothic"/>
              <a:sym typeface="Century Gothic"/>
            </a:endParaRPr>
          </a:p>
          <a:p>
            <a:pPr>
              <a:buNone/>
            </a:pPr>
            <a:r>
              <a:rPr lang="en-US" sz="1200" b="1" dirty="0">
                <a:latin typeface="Century Gothic"/>
                <a:ea typeface="Century Gothic"/>
                <a:cs typeface="Century Gothic"/>
                <a:sym typeface="Century Gothic"/>
              </a:rPr>
              <a:t>3. Seize opportunities and take risks</a:t>
            </a:r>
          </a:p>
          <a:p>
            <a:pPr marL="466618" indent="-311079">
              <a:buFont typeface="Century Gothic"/>
              <a:buChar char="●"/>
            </a:pPr>
            <a:r>
              <a:rPr lang="en-US" sz="1200" dirty="0">
                <a:latin typeface="Century Gothic"/>
                <a:ea typeface="Century Gothic"/>
                <a:cs typeface="Century Gothic"/>
                <a:sym typeface="Century Gothic"/>
              </a:rPr>
              <a:t>Example: during an economic downturn with the closure of the Climax mine in the 1980’s, leaders in the </a:t>
            </a:r>
            <a:r>
              <a:rPr lang="en-US" sz="1200" dirty="0" err="1">
                <a:latin typeface="Century Gothic"/>
                <a:ea typeface="Century Gothic"/>
                <a:cs typeface="Century Gothic"/>
                <a:sym typeface="Century Gothic"/>
              </a:rPr>
              <a:t>Salida</a:t>
            </a:r>
            <a:r>
              <a:rPr lang="en-US" sz="1200" dirty="0">
                <a:latin typeface="Century Gothic"/>
                <a:ea typeface="Century Gothic"/>
                <a:cs typeface="Century Gothic"/>
                <a:sym typeface="Century Gothic"/>
              </a:rPr>
              <a:t> business community recognized the need for revitalization and stabilization of the local economy. Identifying the old Steam Plant as a potential asset, the businesses acquired the and renovated the building. The risky investment required creativity and a long-term vision for the community. Today, the Steam Plant is the heart and soul of the community.</a:t>
            </a:r>
          </a:p>
        </p:txBody>
      </p:sp>
      <p:sp>
        <p:nvSpPr>
          <p:cNvPr id="249" name="Shape 24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055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702310" y="4421823"/>
            <a:ext cx="5618480" cy="4189095"/>
          </a:xfrm>
          <a:prstGeom prst="rect">
            <a:avLst/>
          </a:prstGeom>
          <a:noFill/>
          <a:ln>
            <a:noFill/>
          </a:ln>
        </p:spPr>
        <p:txBody>
          <a:bodyPr lIns="93308" tIns="93308" rIns="93308" bIns="93308" anchor="ctr" anchorCtr="0">
            <a:noAutofit/>
          </a:bodyPr>
          <a:lstStyle/>
          <a:p>
            <a:pPr>
              <a:buNone/>
            </a:pPr>
            <a:r>
              <a:rPr lang="en-US" sz="1200" b="1" dirty="0">
                <a:latin typeface="Century Gothic"/>
                <a:ea typeface="Century Gothic"/>
                <a:cs typeface="Century Gothic"/>
                <a:sym typeface="Century Gothic"/>
              </a:rPr>
              <a:t>4. Invest in education and healthcare</a:t>
            </a:r>
          </a:p>
          <a:p>
            <a:pPr marL="466618" indent="-311079">
              <a:buFont typeface="Century Gothic"/>
              <a:buChar char="●"/>
            </a:pPr>
            <a:r>
              <a:rPr lang="en-US" sz="1200" dirty="0">
                <a:latin typeface="Century Gothic"/>
                <a:ea typeface="Century Gothic"/>
                <a:cs typeface="Century Gothic"/>
                <a:sym typeface="Century Gothic"/>
              </a:rPr>
              <a:t>A key tool for family and talent retention is education and healthcare. Do you have the education to attract the talent seeks for family development? Do you have healthcare solutions as they progress through the lifecycle? </a:t>
            </a:r>
          </a:p>
          <a:p>
            <a:pPr>
              <a:buNone/>
            </a:pPr>
            <a:endParaRPr sz="1200" dirty="0">
              <a:latin typeface="Century Gothic"/>
              <a:ea typeface="Century Gothic"/>
              <a:cs typeface="Century Gothic"/>
              <a:sym typeface="Century Gothic"/>
            </a:endParaRPr>
          </a:p>
          <a:p>
            <a:pPr>
              <a:buNone/>
            </a:pPr>
            <a:r>
              <a:rPr lang="en-US" sz="1200" b="1" dirty="0">
                <a:latin typeface="Century Gothic"/>
                <a:ea typeface="Century Gothic"/>
                <a:cs typeface="Century Gothic"/>
                <a:sym typeface="Century Gothic"/>
              </a:rPr>
              <a:t>5. Infill/density &amp; annexation options</a:t>
            </a:r>
          </a:p>
          <a:p>
            <a:pPr marL="466618" indent="-311079">
              <a:buFont typeface="Century Gothic"/>
              <a:buChar char="●"/>
            </a:pPr>
            <a:r>
              <a:rPr lang="en-US" sz="1200" dirty="0">
                <a:latin typeface="Century Gothic"/>
                <a:ea typeface="Century Gothic"/>
                <a:cs typeface="Century Gothic"/>
                <a:sym typeface="Century Gothic"/>
              </a:rPr>
              <a:t>A tight housing market presents a challenge for many communities throughout the state. Currently, both Durango and </a:t>
            </a:r>
            <a:r>
              <a:rPr lang="en-US" sz="1200" dirty="0" err="1">
                <a:latin typeface="Century Gothic"/>
                <a:ea typeface="Century Gothic"/>
                <a:cs typeface="Century Gothic"/>
                <a:sym typeface="Century Gothic"/>
              </a:rPr>
              <a:t>Salida</a:t>
            </a:r>
            <a:r>
              <a:rPr lang="en-US" sz="1200" dirty="0">
                <a:latin typeface="Century Gothic"/>
                <a:ea typeface="Century Gothic"/>
                <a:cs typeface="Century Gothic"/>
                <a:sym typeface="Century Gothic"/>
              </a:rPr>
              <a:t> are evaluating how to create greater density in the downtown areas</a:t>
            </a:r>
          </a:p>
          <a:p>
            <a:pPr marL="466618" indent="-311079">
              <a:buFont typeface="Century Gothic"/>
              <a:buChar char="●"/>
            </a:pPr>
            <a:r>
              <a:rPr lang="en-US" sz="1200" dirty="0">
                <a:latin typeface="Century Gothic"/>
                <a:ea typeface="Century Gothic"/>
                <a:cs typeface="Century Gothic"/>
                <a:sym typeface="Century Gothic"/>
              </a:rPr>
              <a:t>Inventory infill and annexation options and evaluate infill and annexation policies.</a:t>
            </a:r>
          </a:p>
          <a:p>
            <a:pPr>
              <a:buNone/>
            </a:pPr>
            <a:endParaRPr sz="1200" dirty="0">
              <a:latin typeface="Century Gothic"/>
              <a:ea typeface="Century Gothic"/>
              <a:cs typeface="Century Gothic"/>
              <a:sym typeface="Century Gothic"/>
            </a:endParaRPr>
          </a:p>
          <a:p>
            <a:pPr>
              <a:buNone/>
            </a:pPr>
            <a:r>
              <a:rPr lang="en-US" sz="1200" b="1" dirty="0">
                <a:latin typeface="Century Gothic"/>
                <a:ea typeface="Century Gothic"/>
                <a:cs typeface="Century Gothic"/>
                <a:sym typeface="Century Gothic"/>
              </a:rPr>
              <a:t>6. Enable new business in your region</a:t>
            </a:r>
          </a:p>
          <a:p>
            <a:pPr marL="466618" indent="-311079">
              <a:buFont typeface="Century Gothic"/>
              <a:buChar char="●"/>
            </a:pPr>
            <a:r>
              <a:rPr lang="en-US" sz="1200" dirty="0">
                <a:latin typeface="Century Gothic"/>
                <a:ea typeface="Century Gothic"/>
                <a:cs typeface="Century Gothic"/>
                <a:sym typeface="Century Gothic"/>
              </a:rPr>
              <a:t>Allow local talent to facilitate business organically.</a:t>
            </a:r>
          </a:p>
        </p:txBody>
      </p:sp>
      <p:sp>
        <p:nvSpPr>
          <p:cNvPr id="265" name="Shape 26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567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702310" y="4421823"/>
            <a:ext cx="5618480" cy="4189095"/>
          </a:xfrm>
          <a:prstGeom prst="rect">
            <a:avLst/>
          </a:prstGeom>
          <a:noFill/>
          <a:ln>
            <a:noFill/>
          </a:ln>
        </p:spPr>
        <p:txBody>
          <a:bodyPr lIns="93308" tIns="93308" rIns="93308" bIns="93308" anchor="ctr" anchorCtr="0">
            <a:noAutofit/>
          </a:bodyPr>
          <a:lstStyle/>
          <a:p>
            <a:pPr>
              <a:buNone/>
            </a:pPr>
            <a:r>
              <a:rPr lang="en-US" sz="1200" b="1" dirty="0">
                <a:latin typeface="Century Gothic"/>
                <a:ea typeface="Century Gothic"/>
                <a:cs typeface="Century Gothic"/>
                <a:sym typeface="Century Gothic"/>
              </a:rPr>
              <a:t>7. Empower and engender leaders</a:t>
            </a:r>
          </a:p>
          <a:p>
            <a:pPr marL="466618" indent="-311079">
              <a:buFont typeface="Century Gothic"/>
              <a:buChar char="●"/>
            </a:pPr>
            <a:r>
              <a:rPr lang="en-US" sz="1200" dirty="0">
                <a:latin typeface="Century Gothic"/>
                <a:ea typeface="Century Gothic"/>
                <a:cs typeface="Century Gothic"/>
                <a:sym typeface="Century Gothic"/>
              </a:rPr>
              <a:t>Leadership is different in every community as it may come in the form of grassroots efforts, private sector and board engagement, or from elected officials. </a:t>
            </a:r>
          </a:p>
          <a:p>
            <a:pPr marL="466618" indent="-311079">
              <a:buFont typeface="Century Gothic"/>
              <a:buChar char="●"/>
            </a:pPr>
            <a:r>
              <a:rPr lang="en-US" sz="1200" dirty="0">
                <a:latin typeface="Century Gothic"/>
                <a:ea typeface="Century Gothic"/>
                <a:cs typeface="Century Gothic"/>
                <a:sym typeface="Century Gothic"/>
              </a:rPr>
              <a:t>Leaders in both Durango and </a:t>
            </a:r>
            <a:r>
              <a:rPr lang="en-US" sz="1200" dirty="0" err="1">
                <a:latin typeface="Century Gothic"/>
                <a:ea typeface="Century Gothic"/>
                <a:cs typeface="Century Gothic"/>
                <a:sym typeface="Century Gothic"/>
              </a:rPr>
              <a:t>Salida</a:t>
            </a:r>
            <a:r>
              <a:rPr lang="en-US" sz="1200" dirty="0">
                <a:latin typeface="Century Gothic"/>
                <a:ea typeface="Century Gothic"/>
                <a:cs typeface="Century Gothic"/>
                <a:sym typeface="Century Gothic"/>
              </a:rPr>
              <a:t> play a major role in gaining public buy-in for development projects, fundraising, and pushing a project to completion. </a:t>
            </a:r>
          </a:p>
          <a:p>
            <a:pPr marL="466618" indent="-311079">
              <a:buFont typeface="Century Gothic"/>
              <a:buChar char="●"/>
            </a:pPr>
            <a:r>
              <a:rPr lang="en-US" sz="1200" dirty="0">
                <a:latin typeface="Century Gothic"/>
                <a:ea typeface="Century Gothic"/>
                <a:cs typeface="Century Gothic"/>
                <a:sym typeface="Century Gothic"/>
              </a:rPr>
              <a:t>It is important to identify and champion leaders and provide resources and support for emerging leaders and youth in the community.</a:t>
            </a:r>
          </a:p>
        </p:txBody>
      </p:sp>
      <p:sp>
        <p:nvSpPr>
          <p:cNvPr id="283" name="Shape 28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58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pPr>
              <a:buNone/>
            </a:pPr>
            <a:r>
              <a:rPr lang="en-US" dirty="0"/>
              <a:t>You cant be a victim of resiliency. Must</a:t>
            </a:r>
            <a:r>
              <a:rPr lang="en-US" baseline="0" dirty="0"/>
              <a:t> be deliberate.</a:t>
            </a:r>
          </a:p>
          <a:p>
            <a:pPr>
              <a:buNone/>
            </a:pP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4342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pPr>
              <a:buNone/>
            </a:pPr>
            <a:endParaRPr dirty="0"/>
          </a:p>
        </p:txBody>
      </p:sp>
      <p:sp>
        <p:nvSpPr>
          <p:cNvPr id="301" name="Shape 30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07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02310" y="4421824"/>
            <a:ext cx="5618480" cy="4189095"/>
          </a:xfrm>
          <a:prstGeom prst="rect">
            <a:avLst/>
          </a:prstGeom>
          <a:noFill/>
          <a:ln>
            <a:noFill/>
          </a:ln>
        </p:spPr>
        <p:txBody>
          <a:bodyPr lIns="93299" tIns="93299" rIns="93299" bIns="93299" anchor="ctr" anchorCtr="0">
            <a:noAutofit/>
          </a:bodyPr>
          <a:lstStyle/>
          <a:p>
            <a:pPr>
              <a:buNone/>
            </a:pPr>
            <a:endParaRPr lang="en-US" sz="1200" dirty="0">
              <a:latin typeface="Century Gothic"/>
              <a:ea typeface="Century Gothic"/>
              <a:cs typeface="Century Gothic"/>
              <a:sym typeface="Century Gothic"/>
            </a:endParaRPr>
          </a:p>
        </p:txBody>
      </p:sp>
      <p:sp>
        <p:nvSpPr>
          <p:cNvPr id="123" name="Shape 12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26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078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02310" y="4421824"/>
            <a:ext cx="5618480" cy="4189095"/>
          </a:xfrm>
          <a:prstGeom prst="rect">
            <a:avLst/>
          </a:prstGeom>
          <a:noFill/>
          <a:ln>
            <a:noFill/>
          </a:ln>
        </p:spPr>
        <p:txBody>
          <a:bodyPr lIns="93299" tIns="93299" rIns="93299" bIns="93299" anchor="ctr" anchorCtr="0">
            <a:noAutofit/>
          </a:bodyPr>
          <a:lstStyle/>
          <a:p>
            <a:pPr>
              <a:buNone/>
            </a:pPr>
            <a:endParaRPr lang="en-US" sz="1200" dirty="0">
              <a:latin typeface="Century Gothic"/>
              <a:ea typeface="Century Gothic"/>
              <a:cs typeface="Century Gothic"/>
              <a:sym typeface="Century Gothic"/>
            </a:endParaRPr>
          </a:p>
        </p:txBody>
      </p:sp>
      <p:sp>
        <p:nvSpPr>
          <p:cNvPr id="123" name="Shape 12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15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r>
              <a:rPr lang="en-US" dirty="0"/>
              <a:t>Negative impact: driving talent</a:t>
            </a:r>
            <a:r>
              <a:rPr lang="en-US" baseline="0" dirty="0"/>
              <a:t> out</a:t>
            </a: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98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r>
              <a:rPr lang="en-US" dirty="0"/>
              <a:t>Negative impact: driving talent</a:t>
            </a:r>
            <a:r>
              <a:rPr lang="en-US" baseline="0" dirty="0"/>
              <a:t> out</a:t>
            </a: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22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2" y="4421824"/>
            <a:ext cx="5618479" cy="4189095"/>
          </a:xfrm>
          <a:prstGeom prst="rect">
            <a:avLst/>
          </a:prstGeom>
          <a:noFill/>
          <a:ln>
            <a:noFill/>
          </a:ln>
        </p:spPr>
        <p:txBody>
          <a:bodyPr lIns="93299" tIns="93299" rIns="93299" bIns="93299" anchor="ctr" anchorCtr="0">
            <a:noAutofit/>
          </a:bodyPr>
          <a:lstStyle/>
          <a:p>
            <a:pPr>
              <a:buNone/>
            </a:pPr>
            <a:r>
              <a:rPr lang="en-US" dirty="0"/>
              <a:t>Negative impact: driving talent</a:t>
            </a:r>
            <a:r>
              <a:rPr lang="en-US" baseline="0" dirty="0"/>
              <a:t> out</a:t>
            </a:r>
            <a:endParaRPr dirty="0"/>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417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6484" y="685800"/>
            <a:ext cx="7715250" cy="803672"/>
          </a:xfrm>
          <a:prstGeom prst="rect">
            <a:avLst/>
          </a:prstGeom>
        </p:spPr>
        <p:txBody>
          <a:bodyPr lIns="57386" tIns="28692" rIns="57386" bIns="28692" anchor="b"/>
          <a:lstStyle>
            <a:lvl1pPr algn="l">
              <a:defRPr sz="3800" b="0" i="0" strike="noStrike" cap="small" baseline="0"/>
            </a:lvl1pPr>
          </a:lstStyle>
          <a:p>
            <a:r>
              <a:rPr lang="en-US" dirty="0"/>
              <a:t>Click to Edit Master Title Style</a:t>
            </a:r>
          </a:p>
        </p:txBody>
      </p:sp>
      <p:sp>
        <p:nvSpPr>
          <p:cNvPr id="7" name="Content Placeholder 2"/>
          <p:cNvSpPr>
            <a:spLocks noGrp="1"/>
          </p:cNvSpPr>
          <p:nvPr>
            <p:ph idx="1" hasCustomPrompt="1"/>
          </p:nvPr>
        </p:nvSpPr>
        <p:spPr>
          <a:xfrm>
            <a:off x="457646" y="1905000"/>
            <a:ext cx="7715250" cy="3214688"/>
          </a:xfrm>
          <a:prstGeom prst="rect">
            <a:avLst/>
          </a:prstGeom>
        </p:spPr>
        <p:txBody>
          <a:bodyPr vert="horz" lIns="57386" tIns="28692" rIns="57386" bIns="28692"/>
          <a:lstStyle>
            <a:lvl1pPr>
              <a:defRPr sz="1800"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288186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1"/>
        <p:cNvGrpSpPr/>
        <p:nvPr/>
      </p:nvGrpSpPr>
      <p:grpSpPr>
        <a:xfrm>
          <a:off x="0" y="0"/>
          <a:ext cx="0" cy="0"/>
          <a:chOff x="0" y="0"/>
          <a:chExt cx="0" cy="0"/>
        </a:xfrm>
      </p:grpSpPr>
      <p:pic>
        <p:nvPicPr>
          <p:cNvPr id="122" name="Shape 122" descr="ppt.template-01.png"/>
          <p:cNvPicPr preferRelativeResize="0"/>
          <p:nvPr/>
        </p:nvPicPr>
        <p:blipFill rotWithShape="1">
          <a:blip r:embed="rId2">
            <a:alphaModFix/>
          </a:blip>
          <a:srcRect/>
          <a:stretch/>
        </p:blipFill>
        <p:spPr>
          <a:xfrm>
            <a:off x="0" y="0"/>
            <a:ext cx="9135914" cy="6858000"/>
          </a:xfrm>
          <a:prstGeom prst="rect">
            <a:avLst/>
          </a:prstGeom>
          <a:noFill/>
          <a:ln>
            <a:noFill/>
          </a:ln>
        </p:spPr>
      </p:pic>
      <p:sp>
        <p:nvSpPr>
          <p:cNvPr id="123" name="Shape 123"/>
          <p:cNvSpPr txBox="1">
            <a:spLocks noGrp="1"/>
          </p:cNvSpPr>
          <p:nvPr>
            <p:ph type="ctrTitle"/>
          </p:nvPr>
        </p:nvSpPr>
        <p:spPr>
          <a:xfrm>
            <a:off x="685800" y="2130427"/>
            <a:ext cx="7772414" cy="1470023"/>
          </a:xfrm>
          <a:prstGeom prst="rect">
            <a:avLst/>
          </a:prstGeom>
          <a:noFill/>
          <a:ln>
            <a:noFill/>
          </a:ln>
        </p:spPr>
        <p:txBody>
          <a:bodyPr wrap="square" lIns="91411" tIns="91411" rIns="91411" bIns="91411" anchor="ctr" anchorCtr="0"/>
          <a:lstStyle>
            <a:lvl1pPr marL="0" marR="0" lvl="0" indent="0" algn="l" rtl="0">
              <a:spcBef>
                <a:spcPts val="0"/>
              </a:spcBef>
              <a:buClr>
                <a:schemeClr val="dk1"/>
              </a:buClr>
              <a:buSzPts val="2000"/>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124" name="Shape 124"/>
          <p:cNvSpPr txBox="1">
            <a:spLocks noGrp="1"/>
          </p:cNvSpPr>
          <p:nvPr>
            <p:ph type="subTitle" idx="1"/>
          </p:nvPr>
        </p:nvSpPr>
        <p:spPr>
          <a:xfrm>
            <a:off x="1371600" y="3886200"/>
            <a:ext cx="6400898" cy="1752680"/>
          </a:xfrm>
          <a:prstGeom prst="rect">
            <a:avLst/>
          </a:prstGeom>
          <a:noFill/>
          <a:ln>
            <a:noFill/>
          </a:ln>
        </p:spPr>
        <p:txBody>
          <a:bodyPr wrap="square" lIns="91411" tIns="91411" rIns="91411" bIns="91411" anchor="t" anchorCtr="0"/>
          <a:lstStyle>
            <a:lvl1pPr marL="0" marR="0" lvl="0" indent="0" algn="ctr" rtl="0">
              <a:spcBef>
                <a:spcPts val="633"/>
              </a:spcBef>
              <a:buClr>
                <a:schemeClr val="dk1"/>
              </a:buClr>
              <a:buSzPts val="4600"/>
              <a:buFont typeface="Arial"/>
              <a:buNone/>
              <a:defRPr sz="3200" b="0" i="0" u="none" strike="noStrike" cap="none">
                <a:solidFill>
                  <a:schemeClr val="dk1"/>
                </a:solidFill>
                <a:latin typeface="Century Gothic"/>
                <a:ea typeface="Century Gothic"/>
                <a:cs typeface="Century Gothic"/>
                <a:sym typeface="Century Gothic"/>
              </a:defRPr>
            </a:lvl1pPr>
            <a:lvl2pPr marL="455351" marR="0" lvl="1" indent="0" algn="ctr" rtl="0">
              <a:spcBef>
                <a:spcPts val="562"/>
              </a:spcBef>
              <a:buClr>
                <a:schemeClr val="dk1"/>
              </a:buClr>
              <a:buSzPts val="4000"/>
              <a:buFont typeface="Arial"/>
              <a:buNone/>
              <a:defRPr sz="2800" b="0" i="0" u="none" strike="noStrike" cap="none">
                <a:solidFill>
                  <a:schemeClr val="dk1"/>
                </a:solidFill>
                <a:latin typeface="Century Gothic"/>
                <a:ea typeface="Century Gothic"/>
                <a:cs typeface="Century Gothic"/>
                <a:sym typeface="Century Gothic"/>
              </a:defRPr>
            </a:lvl2pPr>
            <a:lvl3pPr marL="910702" marR="0" lvl="2" indent="0" algn="ctr" rtl="0">
              <a:spcBef>
                <a:spcPts val="492"/>
              </a:spcBef>
              <a:buClr>
                <a:schemeClr val="dk1"/>
              </a:buClr>
              <a:buSzPts val="3400"/>
              <a:buFont typeface="Arial"/>
              <a:buNone/>
              <a:defRPr sz="2400" b="0" i="0" u="none" strike="noStrike" cap="none">
                <a:solidFill>
                  <a:schemeClr val="dk1"/>
                </a:solidFill>
                <a:latin typeface="Century Gothic"/>
                <a:ea typeface="Century Gothic"/>
                <a:cs typeface="Century Gothic"/>
                <a:sym typeface="Century Gothic"/>
              </a:defRPr>
            </a:lvl3pPr>
            <a:lvl4pPr marL="1374982" marR="0" lvl="3" indent="0" algn="ctr" rtl="0">
              <a:spcBef>
                <a:spcPts val="422"/>
              </a:spcBef>
              <a:buClr>
                <a:schemeClr val="dk1"/>
              </a:buClr>
              <a:buSzPts val="2800"/>
              <a:buFont typeface="Arial"/>
              <a:buNone/>
              <a:defRPr sz="2000" b="0" i="0" u="none" strike="noStrike" cap="none">
                <a:solidFill>
                  <a:schemeClr val="dk1"/>
                </a:solidFill>
                <a:latin typeface="Century Gothic"/>
                <a:ea typeface="Century Gothic"/>
                <a:cs typeface="Century Gothic"/>
                <a:sym typeface="Century Gothic"/>
              </a:defRPr>
            </a:lvl4pPr>
            <a:lvl5pPr marL="1830333" marR="0" lvl="4" indent="0" algn="ctr" rtl="0">
              <a:spcBef>
                <a:spcPts val="422"/>
              </a:spcBef>
              <a:buClr>
                <a:schemeClr val="dk1"/>
              </a:buClr>
              <a:buSzPts val="2800"/>
              <a:buFont typeface="Arial"/>
              <a:buNone/>
              <a:defRPr sz="2000" b="0" i="0" u="none" strike="noStrike" cap="none">
                <a:solidFill>
                  <a:schemeClr val="dk1"/>
                </a:solidFill>
                <a:latin typeface="Century Gothic"/>
                <a:ea typeface="Century Gothic"/>
                <a:cs typeface="Century Gothic"/>
                <a:sym typeface="Century Gothic"/>
              </a:defRPr>
            </a:lvl5pPr>
            <a:lvl6pPr marL="2285685" marR="0" lvl="5" indent="0" algn="ctr" rtl="0">
              <a:spcBef>
                <a:spcPts val="422"/>
              </a:spcBef>
              <a:buClr>
                <a:schemeClr val="dk1"/>
              </a:buClr>
              <a:buSzPts val="2800"/>
              <a:buFont typeface="Arial"/>
              <a:buNone/>
              <a:defRPr sz="2000" b="0" i="0" u="none" strike="noStrike" cap="none">
                <a:solidFill>
                  <a:schemeClr val="dk1"/>
                </a:solidFill>
                <a:latin typeface="Century Gothic"/>
                <a:ea typeface="Century Gothic"/>
                <a:cs typeface="Century Gothic"/>
                <a:sym typeface="Century Gothic"/>
              </a:defRPr>
            </a:lvl6pPr>
            <a:lvl7pPr marL="2741037" marR="0" lvl="6" indent="0" algn="ctr" rtl="0">
              <a:spcBef>
                <a:spcPts val="422"/>
              </a:spcBef>
              <a:buClr>
                <a:schemeClr val="dk1"/>
              </a:buClr>
              <a:buSzPts val="2800"/>
              <a:buFont typeface="Arial"/>
              <a:buNone/>
              <a:defRPr sz="2000" b="0" i="0" u="none" strike="noStrike" cap="none">
                <a:solidFill>
                  <a:schemeClr val="dk1"/>
                </a:solidFill>
                <a:latin typeface="Century Gothic"/>
                <a:ea typeface="Century Gothic"/>
                <a:cs typeface="Century Gothic"/>
                <a:sym typeface="Century Gothic"/>
              </a:defRPr>
            </a:lvl7pPr>
            <a:lvl8pPr marL="3196388" marR="0" lvl="7" indent="0" algn="ctr" rtl="0">
              <a:spcBef>
                <a:spcPts val="422"/>
              </a:spcBef>
              <a:buClr>
                <a:schemeClr val="dk1"/>
              </a:buClr>
              <a:buSzPts val="2800"/>
              <a:buFont typeface="Arial"/>
              <a:buNone/>
              <a:defRPr sz="2000" b="0" i="0" u="none" strike="noStrike" cap="none">
                <a:solidFill>
                  <a:schemeClr val="dk1"/>
                </a:solidFill>
                <a:latin typeface="Century Gothic"/>
                <a:ea typeface="Century Gothic"/>
                <a:cs typeface="Century Gothic"/>
                <a:sym typeface="Century Gothic"/>
              </a:defRPr>
            </a:lvl8pPr>
            <a:lvl9pPr marL="3660668" marR="0" lvl="8" indent="0" algn="ctr" rtl="0">
              <a:spcBef>
                <a:spcPts val="422"/>
              </a:spcBef>
              <a:buClr>
                <a:schemeClr val="dk1"/>
              </a:buClr>
              <a:buSzPts val="28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25" name="Shape 125"/>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26" name="Shape 126"/>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27" name="Shape 127"/>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pic>
        <p:nvPicPr>
          <p:cNvPr id="128" name="Shape 128" descr="co-peak-logo-white.png"/>
          <p:cNvPicPr preferRelativeResize="0"/>
          <p:nvPr/>
        </p:nvPicPr>
        <p:blipFill rotWithShape="1">
          <a:blip r:embed="rId3">
            <a:alphaModFix/>
          </a:blip>
          <a:srcRect/>
          <a:stretch/>
        </p:blipFill>
        <p:spPr>
          <a:xfrm>
            <a:off x="8430207" y="6238098"/>
            <a:ext cx="437484" cy="382852"/>
          </a:xfrm>
          <a:prstGeom prst="rect">
            <a:avLst/>
          </a:prstGeom>
          <a:noFill/>
          <a:ln>
            <a:noFill/>
          </a:ln>
        </p:spPr>
      </p:pic>
    </p:spTree>
    <p:extLst>
      <p:ext uri="{BB962C8B-B14F-4D97-AF65-F5344CB8AC3E}">
        <p14:creationId xmlns:p14="http://schemas.microsoft.com/office/powerpoint/2010/main" val="255349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722313" y="4406902"/>
            <a:ext cx="7772414" cy="1362023"/>
          </a:xfrm>
          <a:prstGeom prst="rect">
            <a:avLst/>
          </a:prstGeom>
          <a:noFill/>
          <a:ln>
            <a:noFill/>
          </a:ln>
        </p:spPr>
        <p:txBody>
          <a:bodyPr wrap="square" lIns="91411" tIns="91411" rIns="91411" bIns="91411" anchor="t" anchorCtr="0"/>
          <a:lstStyle>
            <a:lvl1pPr marL="0" marR="0" lvl="0" indent="0" algn="l" rtl="0">
              <a:spcBef>
                <a:spcPts val="0"/>
              </a:spcBef>
              <a:buClr>
                <a:schemeClr val="dk1"/>
              </a:buClr>
              <a:buSzPts val="2000"/>
              <a:buFont typeface="Century Gothic"/>
              <a:buNone/>
              <a:defRPr sz="40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131" name="Shape 131"/>
          <p:cNvSpPr txBox="1">
            <a:spLocks noGrp="1"/>
          </p:cNvSpPr>
          <p:nvPr>
            <p:ph type="body" idx="1"/>
          </p:nvPr>
        </p:nvSpPr>
        <p:spPr>
          <a:xfrm>
            <a:off x="722313" y="2906713"/>
            <a:ext cx="7772414" cy="1500398"/>
          </a:xfrm>
          <a:prstGeom prst="rect">
            <a:avLst/>
          </a:prstGeom>
          <a:noFill/>
          <a:ln>
            <a:noFill/>
          </a:ln>
        </p:spPr>
        <p:txBody>
          <a:bodyPr wrap="square" lIns="91411" tIns="91411" rIns="91411" bIns="91411" anchor="b" anchorCtr="0"/>
          <a:lstStyle>
            <a:lvl1pPr marL="0" marR="0" lvl="0" indent="0" algn="l" rtl="0">
              <a:spcBef>
                <a:spcPts val="422"/>
              </a:spcBef>
              <a:buClr>
                <a:schemeClr val="dk1"/>
              </a:buClr>
              <a:buSzPts val="4600"/>
              <a:buFont typeface="Arial"/>
              <a:buNone/>
              <a:defRPr sz="2000" b="0" i="0" u="none" strike="noStrike" cap="none">
                <a:solidFill>
                  <a:schemeClr val="dk1"/>
                </a:solidFill>
                <a:latin typeface="Century Gothic"/>
                <a:ea typeface="Century Gothic"/>
                <a:cs typeface="Century Gothic"/>
                <a:sym typeface="Century Gothic"/>
              </a:defRPr>
            </a:lvl1pPr>
            <a:lvl2pPr marL="455351" marR="0" lvl="1" indent="0" algn="l" rtl="0">
              <a:spcBef>
                <a:spcPts val="352"/>
              </a:spcBef>
              <a:buClr>
                <a:schemeClr val="dk1"/>
              </a:buClr>
              <a:buSzPts val="4000"/>
              <a:buFont typeface="Arial"/>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352"/>
              </a:spcBef>
              <a:buClr>
                <a:schemeClr val="dk1"/>
              </a:buClr>
              <a:buSzPts val="3400"/>
              <a:buFont typeface="Arial"/>
              <a:buNone/>
              <a:defRPr sz="1600" b="0" i="0" u="none" strike="noStrike" cap="none">
                <a:solidFill>
                  <a:schemeClr val="dk1"/>
                </a:solidFill>
                <a:latin typeface="Century Gothic"/>
                <a:ea typeface="Century Gothic"/>
                <a:cs typeface="Century Gothic"/>
                <a:sym typeface="Century Gothic"/>
              </a:defRPr>
            </a:lvl3pPr>
            <a:lvl4pPr marL="1374982" marR="0" lvl="3" indent="0" algn="l" rtl="0">
              <a:spcBef>
                <a:spcPts val="281"/>
              </a:spcBef>
              <a:buClr>
                <a:schemeClr val="dk1"/>
              </a:buClr>
              <a:buSzPts val="2800"/>
              <a:buFont typeface="Arial"/>
              <a:buNone/>
              <a:defRPr sz="1400" b="0" i="0" u="none" strike="noStrike" cap="none">
                <a:solidFill>
                  <a:schemeClr val="dk1"/>
                </a:solidFill>
                <a:latin typeface="Century Gothic"/>
                <a:ea typeface="Century Gothic"/>
                <a:cs typeface="Century Gothic"/>
                <a:sym typeface="Century Gothic"/>
              </a:defRPr>
            </a:lvl4pPr>
            <a:lvl5pPr marL="1830333" marR="0" lvl="4" indent="0" algn="l" rtl="0">
              <a:spcBef>
                <a:spcPts val="281"/>
              </a:spcBef>
              <a:buClr>
                <a:schemeClr val="dk1"/>
              </a:buClr>
              <a:buSzPts val="2800"/>
              <a:buFont typeface="Arial"/>
              <a:buNone/>
              <a:defRPr sz="1400" b="0" i="0" u="none" strike="noStrike" cap="none">
                <a:solidFill>
                  <a:schemeClr val="dk1"/>
                </a:solidFill>
                <a:latin typeface="Century Gothic"/>
                <a:ea typeface="Century Gothic"/>
                <a:cs typeface="Century Gothic"/>
                <a:sym typeface="Century Gothic"/>
              </a:defRPr>
            </a:lvl5pPr>
            <a:lvl6pPr marL="2285685" marR="0" lvl="5" indent="0" algn="l" rtl="0">
              <a:spcBef>
                <a:spcPts val="281"/>
              </a:spcBef>
              <a:buClr>
                <a:schemeClr val="dk1"/>
              </a:buClr>
              <a:buSzPts val="2800"/>
              <a:buFont typeface="Arial"/>
              <a:buNone/>
              <a:defRPr sz="1400" b="0" i="0" u="none" strike="noStrike" cap="none">
                <a:solidFill>
                  <a:schemeClr val="dk1"/>
                </a:solidFill>
                <a:latin typeface="Century Gothic"/>
                <a:ea typeface="Century Gothic"/>
                <a:cs typeface="Century Gothic"/>
                <a:sym typeface="Century Gothic"/>
              </a:defRPr>
            </a:lvl6pPr>
            <a:lvl7pPr marL="2741037" marR="0" lvl="6" indent="0" algn="l" rtl="0">
              <a:spcBef>
                <a:spcPts val="281"/>
              </a:spcBef>
              <a:buClr>
                <a:schemeClr val="dk1"/>
              </a:buClr>
              <a:buSzPts val="2800"/>
              <a:buFont typeface="Arial"/>
              <a:buNone/>
              <a:defRPr sz="1400" b="0" i="0" u="none" strike="noStrike" cap="none">
                <a:solidFill>
                  <a:schemeClr val="dk1"/>
                </a:solidFill>
                <a:latin typeface="Century Gothic"/>
                <a:ea typeface="Century Gothic"/>
                <a:cs typeface="Century Gothic"/>
                <a:sym typeface="Century Gothic"/>
              </a:defRPr>
            </a:lvl7pPr>
            <a:lvl8pPr marL="3196388" marR="0" lvl="7" indent="0" algn="l" rtl="0">
              <a:spcBef>
                <a:spcPts val="281"/>
              </a:spcBef>
              <a:buClr>
                <a:schemeClr val="dk1"/>
              </a:buClr>
              <a:buSzPts val="2800"/>
              <a:buFont typeface="Arial"/>
              <a:buNone/>
              <a:defRPr sz="1400" b="0" i="0" u="none" strike="noStrike" cap="none">
                <a:solidFill>
                  <a:schemeClr val="dk1"/>
                </a:solidFill>
                <a:latin typeface="Century Gothic"/>
                <a:ea typeface="Century Gothic"/>
                <a:cs typeface="Century Gothic"/>
                <a:sym typeface="Century Gothic"/>
              </a:defRPr>
            </a:lvl8pPr>
            <a:lvl9pPr marL="3660668" marR="0" lvl="8" indent="0" algn="l" rtl="0">
              <a:spcBef>
                <a:spcPts val="281"/>
              </a:spcBef>
              <a:buClr>
                <a:schemeClr val="dk1"/>
              </a:buClr>
              <a:buSzPts val="28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32" name="Shape 132"/>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33" name="Shape 133"/>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34" name="Shape 134"/>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pic>
        <p:nvPicPr>
          <p:cNvPr id="135" name="Shape 135" descr="ppt.template-photo-02.png"/>
          <p:cNvPicPr preferRelativeResize="0"/>
          <p:nvPr/>
        </p:nvPicPr>
        <p:blipFill rotWithShape="1">
          <a:blip r:embed="rId2">
            <a:alphaModFix/>
          </a:blip>
          <a:srcRect/>
          <a:stretch/>
        </p:blipFill>
        <p:spPr>
          <a:xfrm>
            <a:off x="0" y="0"/>
            <a:ext cx="9141820" cy="6858000"/>
          </a:xfrm>
          <a:prstGeom prst="rect">
            <a:avLst/>
          </a:prstGeom>
          <a:noFill/>
          <a:ln>
            <a:noFill/>
          </a:ln>
        </p:spPr>
      </p:pic>
      <p:pic>
        <p:nvPicPr>
          <p:cNvPr id="136" name="Shape 136" descr="co-peak-logo-white.png"/>
          <p:cNvPicPr preferRelativeResize="0"/>
          <p:nvPr/>
        </p:nvPicPr>
        <p:blipFill rotWithShape="1">
          <a:blip r:embed="rId3">
            <a:alphaModFix/>
          </a:blip>
          <a:srcRect/>
          <a:stretch/>
        </p:blipFill>
        <p:spPr>
          <a:xfrm>
            <a:off x="8430207" y="6238098"/>
            <a:ext cx="437484" cy="382852"/>
          </a:xfrm>
          <a:prstGeom prst="rect">
            <a:avLst/>
          </a:prstGeom>
          <a:noFill/>
          <a:ln>
            <a:noFill/>
          </a:ln>
        </p:spPr>
      </p:pic>
    </p:spTree>
    <p:extLst>
      <p:ext uri="{BB962C8B-B14F-4D97-AF65-F5344CB8AC3E}">
        <p14:creationId xmlns:p14="http://schemas.microsoft.com/office/powerpoint/2010/main" val="385507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1" y="274638"/>
            <a:ext cx="8229516" cy="1143070"/>
          </a:xfrm>
          <a:prstGeom prst="rect">
            <a:avLst/>
          </a:prstGeom>
          <a:noFill/>
          <a:ln>
            <a:noFill/>
          </a:ln>
        </p:spPr>
        <p:txBody>
          <a:bodyPr wrap="square" lIns="91411" tIns="91411" rIns="91411" bIns="91411" anchor="ctr" anchorCtr="0"/>
          <a:lstStyle>
            <a:lvl1pPr marL="0" marR="0" lvl="0" indent="0" algn="l" rtl="0">
              <a:spcBef>
                <a:spcPts val="0"/>
              </a:spcBef>
              <a:buClr>
                <a:schemeClr val="dk1"/>
              </a:buClr>
              <a:buSzPts val="2000"/>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139" name="Shape 139"/>
          <p:cNvSpPr txBox="1">
            <a:spLocks noGrp="1"/>
          </p:cNvSpPr>
          <p:nvPr>
            <p:ph type="body" idx="1"/>
          </p:nvPr>
        </p:nvSpPr>
        <p:spPr>
          <a:xfrm>
            <a:off x="457201" y="1600200"/>
            <a:ext cx="8229516" cy="4526086"/>
          </a:xfrm>
          <a:prstGeom prst="rect">
            <a:avLst/>
          </a:prstGeom>
          <a:noFill/>
          <a:ln>
            <a:noFill/>
          </a:ln>
        </p:spPr>
        <p:txBody>
          <a:bodyPr wrap="square" lIns="91411" tIns="91411" rIns="91411" bIns="91411" anchor="t" anchorCtr="0"/>
          <a:lstStyle>
            <a:lvl1pPr marL="339281" marR="0" lvl="0" indent="-133927" algn="l" rtl="0">
              <a:spcBef>
                <a:spcPts val="633"/>
              </a:spcBef>
              <a:buClr>
                <a:schemeClr val="dk1"/>
              </a:buClr>
              <a:buSzPts val="4600"/>
              <a:buFont typeface="Arial"/>
              <a:buChar char="•"/>
              <a:defRPr sz="3200" b="0" i="0" u="none" strike="noStrike" cap="none">
                <a:solidFill>
                  <a:schemeClr val="dk1"/>
                </a:solidFill>
                <a:latin typeface="Century Gothic"/>
                <a:ea typeface="Century Gothic"/>
                <a:cs typeface="Century Gothic"/>
                <a:sym typeface="Century Gothic"/>
              </a:defRPr>
            </a:lvl1pPr>
            <a:lvl2pPr marL="741062" marR="0" lvl="1" indent="-107141" algn="l" rtl="0">
              <a:spcBef>
                <a:spcPts val="562"/>
              </a:spcBef>
              <a:buClr>
                <a:schemeClr val="dk1"/>
              </a:buClr>
              <a:buSzPts val="4000"/>
              <a:buFont typeface="Arial"/>
              <a:buChar char="–"/>
              <a:defRPr sz="2800" b="0" i="0" u="none" strike="noStrike" cap="none">
                <a:solidFill>
                  <a:schemeClr val="dk1"/>
                </a:solidFill>
                <a:latin typeface="Century Gothic"/>
                <a:ea typeface="Century Gothic"/>
                <a:cs typeface="Century Gothic"/>
                <a:sym typeface="Century Gothic"/>
              </a:defRPr>
            </a:lvl2pPr>
            <a:lvl3pPr marL="1142841" marR="0" lvl="2" indent="-80356" algn="l" rtl="0">
              <a:spcBef>
                <a:spcPts val="492"/>
              </a:spcBef>
              <a:buClr>
                <a:schemeClr val="dk1"/>
              </a:buClr>
              <a:buSzPts val="3400"/>
              <a:buFont typeface="Arial"/>
              <a:buChar char="•"/>
              <a:defRPr sz="2400" b="0" i="0" u="none" strike="noStrike" cap="none">
                <a:solidFill>
                  <a:schemeClr val="dk1"/>
                </a:solidFill>
                <a:latin typeface="Century Gothic"/>
                <a:ea typeface="Century Gothic"/>
                <a:cs typeface="Century Gothic"/>
                <a:sym typeface="Century Gothic"/>
              </a:defRPr>
            </a:lvl3pPr>
            <a:lvl4pPr marL="1598193" marR="0" lvl="3"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4pPr>
            <a:lvl5pPr marL="2053545" marR="0" lvl="4"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5pPr>
            <a:lvl6pPr marL="2517824" marR="0" lvl="5" indent="-107141"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6pPr>
            <a:lvl7pPr marL="2973176" marR="0" lvl="6" indent="-107141"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7pPr>
            <a:lvl8pPr marL="3428527" marR="0" lvl="7"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8pPr>
            <a:lvl9pPr marL="3883878" marR="0" lvl="8"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41" name="Shape 141"/>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42" name="Shape 142"/>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4376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3"/>
        <p:cNvGrpSpPr/>
        <p:nvPr/>
      </p:nvGrpSpPr>
      <p:grpSpPr>
        <a:xfrm>
          <a:off x="0" y="0"/>
          <a:ext cx="0" cy="0"/>
          <a:chOff x="0" y="0"/>
          <a:chExt cx="0" cy="0"/>
        </a:xfrm>
      </p:grpSpPr>
      <p:sp>
        <p:nvSpPr>
          <p:cNvPr id="144" name="Shape 144"/>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45" name="Shape 145"/>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46" name="Shape 146"/>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pic>
        <p:nvPicPr>
          <p:cNvPr id="147" name="Shape 147" descr="co_oedit__dept_300_rgb_white.png"/>
          <p:cNvPicPr preferRelativeResize="0"/>
          <p:nvPr/>
        </p:nvPicPr>
        <p:blipFill rotWithShape="1">
          <a:blip r:embed="rId2">
            <a:alphaModFix/>
          </a:blip>
          <a:srcRect/>
          <a:stretch/>
        </p:blipFill>
        <p:spPr>
          <a:xfrm>
            <a:off x="955206" y="3254892"/>
            <a:ext cx="7540805" cy="1217109"/>
          </a:xfrm>
          <a:prstGeom prst="rect">
            <a:avLst/>
          </a:prstGeom>
          <a:noFill/>
          <a:ln>
            <a:noFill/>
          </a:ln>
        </p:spPr>
      </p:pic>
    </p:spTree>
    <p:extLst>
      <p:ext uri="{BB962C8B-B14F-4D97-AF65-F5344CB8AC3E}">
        <p14:creationId xmlns:p14="http://schemas.microsoft.com/office/powerpoint/2010/main" val="3088155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48"/>
        <p:cNvGrpSpPr/>
        <p:nvPr/>
      </p:nvGrpSpPr>
      <p:grpSpPr>
        <a:xfrm>
          <a:off x="0" y="0"/>
          <a:ext cx="0" cy="0"/>
          <a:chOff x="0" y="0"/>
          <a:chExt cx="0" cy="0"/>
        </a:xfrm>
      </p:grpSpPr>
      <p:sp>
        <p:nvSpPr>
          <p:cNvPr id="149" name="Shape 149"/>
          <p:cNvSpPr/>
          <p:nvPr/>
        </p:nvSpPr>
        <p:spPr>
          <a:xfrm>
            <a:off x="767955" y="1875235"/>
            <a:ext cx="1071563" cy="1071563"/>
          </a:xfrm>
          <a:prstGeom prst="rect">
            <a:avLst/>
          </a:prstGeom>
          <a:solidFill>
            <a:srgbClr val="002453"/>
          </a:solidFill>
          <a:ln>
            <a:noFill/>
          </a:ln>
          <a:effectLst>
            <a:outerShdw blurRad="50800" dist="38100" dir="2700000" algn="tl" rotWithShape="0">
              <a:srgbClr val="000000">
                <a:alpha val="40000"/>
              </a:srgbClr>
            </a:outerShdw>
          </a:effectLst>
        </p:spPr>
        <p:txBody>
          <a:bodyPr wrap="square" lIns="35696" tIns="35696" rIns="35696" bIns="35696" anchor="ctr" anchorCtr="0">
            <a:noAutofit/>
          </a:bodyPr>
          <a:lstStyle/>
          <a:p>
            <a:pPr marL="160712" indent="-8929">
              <a:buClr>
                <a:srgbClr val="FFFFFF"/>
              </a:buClr>
              <a:buFont typeface="Century Gothic"/>
              <a:buNone/>
            </a:pPr>
            <a:endParaRPr sz="1300">
              <a:solidFill>
                <a:srgbClr val="5C6670"/>
              </a:solidFill>
              <a:latin typeface="Trebuchet MS"/>
              <a:ea typeface="Trebuchet MS"/>
              <a:cs typeface="Trebuchet MS"/>
              <a:sym typeface="Trebuchet MS"/>
            </a:endParaRPr>
          </a:p>
        </p:txBody>
      </p:sp>
      <p:sp>
        <p:nvSpPr>
          <p:cNvPr id="150" name="Shape 150"/>
          <p:cNvSpPr txBox="1"/>
          <p:nvPr/>
        </p:nvSpPr>
        <p:spPr>
          <a:xfrm>
            <a:off x="714376" y="1500187"/>
            <a:ext cx="2946797" cy="341930"/>
          </a:xfrm>
          <a:prstGeom prst="rect">
            <a:avLst/>
          </a:prstGeom>
          <a:noFill/>
          <a:ln>
            <a:noFill/>
          </a:ln>
        </p:spPr>
        <p:txBody>
          <a:bodyPr wrap="square" lIns="64274" tIns="32128" rIns="64274" bIns="32128" anchor="t" anchorCtr="0">
            <a:noAutofit/>
          </a:bodyPr>
          <a:lstStyle/>
          <a:p>
            <a:r>
              <a:rPr lang="en-US" sz="1800">
                <a:solidFill>
                  <a:srgbClr val="FFFFFF"/>
                </a:solidFill>
                <a:latin typeface="Century Gothic"/>
                <a:ea typeface="Century Gothic"/>
                <a:cs typeface="Century Gothic"/>
                <a:sym typeface="Century Gothic"/>
              </a:rPr>
              <a:t>Primary Colors</a:t>
            </a:r>
          </a:p>
        </p:txBody>
      </p:sp>
      <p:sp>
        <p:nvSpPr>
          <p:cNvPr id="151" name="Shape 151"/>
          <p:cNvSpPr/>
          <p:nvPr/>
        </p:nvSpPr>
        <p:spPr>
          <a:xfrm>
            <a:off x="2160985" y="1875235"/>
            <a:ext cx="1071563" cy="1071563"/>
          </a:xfrm>
          <a:prstGeom prst="rect">
            <a:avLst/>
          </a:prstGeom>
          <a:solidFill>
            <a:srgbClr val="606F76"/>
          </a:solidFill>
          <a:ln>
            <a:noFill/>
          </a:ln>
          <a:effectLst>
            <a:outerShdw blurRad="50800" dist="38100" dir="2700000" algn="tl" rotWithShape="0">
              <a:srgbClr val="000000">
                <a:alpha val="40000"/>
              </a:srgbClr>
            </a:outerShdw>
          </a:effectLst>
        </p:spPr>
        <p:txBody>
          <a:bodyPr wrap="square" lIns="35696" tIns="35696" rIns="35696" bIns="35696" anchor="ctr" anchorCtr="0">
            <a:noAutofit/>
          </a:bodyPr>
          <a:lstStyle/>
          <a:p>
            <a:pPr marL="160712" indent="-8929">
              <a:buClr>
                <a:srgbClr val="FFFFFF"/>
              </a:buClr>
              <a:buFont typeface="Century Gothic"/>
              <a:buNone/>
            </a:pPr>
            <a:endParaRPr sz="1300">
              <a:solidFill>
                <a:srgbClr val="5C6670"/>
              </a:solidFill>
              <a:latin typeface="Trebuchet MS"/>
              <a:ea typeface="Trebuchet MS"/>
              <a:cs typeface="Trebuchet MS"/>
              <a:sym typeface="Trebuchet MS"/>
            </a:endParaRPr>
          </a:p>
        </p:txBody>
      </p:sp>
      <p:sp>
        <p:nvSpPr>
          <p:cNvPr id="152" name="Shape 152"/>
          <p:cNvSpPr/>
          <p:nvPr/>
        </p:nvSpPr>
        <p:spPr>
          <a:xfrm>
            <a:off x="3554017" y="1875235"/>
            <a:ext cx="1071563" cy="1071563"/>
          </a:xfrm>
          <a:prstGeom prst="rect">
            <a:avLst/>
          </a:prstGeom>
          <a:solidFill>
            <a:srgbClr val="FDBA13"/>
          </a:solidFill>
          <a:ln>
            <a:noFill/>
          </a:ln>
          <a:effectLst>
            <a:outerShdw blurRad="50800" dist="38100" dir="2700000" algn="tl" rotWithShape="0">
              <a:srgbClr val="000000">
                <a:alpha val="40000"/>
              </a:srgbClr>
            </a:outerShdw>
          </a:effectLst>
        </p:spPr>
        <p:txBody>
          <a:bodyPr wrap="square" lIns="35696" tIns="35696" rIns="35696" bIns="35696" anchor="ctr" anchorCtr="0">
            <a:noAutofit/>
          </a:bodyPr>
          <a:lstStyle/>
          <a:p>
            <a:pPr marL="160712" indent="-8929">
              <a:buClr>
                <a:srgbClr val="FFFFFF"/>
              </a:buClr>
              <a:buFont typeface="Century Gothic"/>
              <a:buNone/>
            </a:pPr>
            <a:endParaRPr sz="1300">
              <a:solidFill>
                <a:srgbClr val="5C6670"/>
              </a:solidFill>
              <a:latin typeface="Trebuchet MS"/>
              <a:ea typeface="Trebuchet MS"/>
              <a:cs typeface="Trebuchet MS"/>
              <a:sym typeface="Trebuchet MS"/>
            </a:endParaRPr>
          </a:p>
        </p:txBody>
      </p:sp>
      <p:sp>
        <p:nvSpPr>
          <p:cNvPr id="153" name="Shape 153"/>
          <p:cNvSpPr/>
          <p:nvPr/>
        </p:nvSpPr>
        <p:spPr>
          <a:xfrm>
            <a:off x="2160985" y="3214689"/>
            <a:ext cx="1071563" cy="1071563"/>
          </a:xfrm>
          <a:prstGeom prst="rect">
            <a:avLst/>
          </a:prstGeom>
          <a:solidFill>
            <a:srgbClr val="FFFFFF"/>
          </a:solidFill>
          <a:ln>
            <a:noFill/>
          </a:ln>
          <a:effectLst>
            <a:outerShdw blurRad="50800" dist="38100" dir="2700000" algn="tl" rotWithShape="0">
              <a:srgbClr val="000000">
                <a:alpha val="40000"/>
              </a:srgbClr>
            </a:outerShdw>
          </a:effectLst>
        </p:spPr>
        <p:txBody>
          <a:bodyPr wrap="square" lIns="35696" tIns="35696" rIns="35696" bIns="35696" anchor="ctr" anchorCtr="0">
            <a:noAutofit/>
          </a:bodyPr>
          <a:lstStyle/>
          <a:p>
            <a:pPr marL="160712" indent="-8929">
              <a:buClr>
                <a:srgbClr val="FFFFFF"/>
              </a:buClr>
              <a:buFont typeface="Century Gothic"/>
              <a:buNone/>
            </a:pPr>
            <a:endParaRPr sz="1300">
              <a:solidFill>
                <a:srgbClr val="5C6670"/>
              </a:solidFill>
              <a:latin typeface="Trebuchet MS"/>
              <a:ea typeface="Trebuchet MS"/>
              <a:cs typeface="Trebuchet MS"/>
              <a:sym typeface="Trebuchet MS"/>
            </a:endParaRPr>
          </a:p>
        </p:txBody>
      </p:sp>
      <p:sp>
        <p:nvSpPr>
          <p:cNvPr id="154" name="Shape 154"/>
          <p:cNvSpPr/>
          <p:nvPr/>
        </p:nvSpPr>
        <p:spPr>
          <a:xfrm>
            <a:off x="767955" y="3214689"/>
            <a:ext cx="1071563" cy="1071563"/>
          </a:xfrm>
          <a:prstGeom prst="rect">
            <a:avLst/>
          </a:prstGeom>
          <a:solidFill>
            <a:srgbClr val="D22630"/>
          </a:solidFill>
          <a:ln>
            <a:noFill/>
          </a:ln>
          <a:effectLst>
            <a:outerShdw blurRad="50800" dist="38100" dir="2700000" algn="tl" rotWithShape="0">
              <a:srgbClr val="000000">
                <a:alpha val="40000"/>
              </a:srgbClr>
            </a:outerShdw>
          </a:effectLst>
        </p:spPr>
        <p:txBody>
          <a:bodyPr wrap="square" lIns="35696" tIns="35696" rIns="35696" bIns="35696" anchor="ctr" anchorCtr="0">
            <a:noAutofit/>
          </a:bodyPr>
          <a:lstStyle/>
          <a:p>
            <a:pPr marL="160712" indent="-8929">
              <a:buClr>
                <a:srgbClr val="FFFFFF"/>
              </a:buClr>
              <a:buFont typeface="Century Gothic"/>
              <a:buNone/>
            </a:pPr>
            <a:endParaRPr sz="1300">
              <a:solidFill>
                <a:srgbClr val="5C6670"/>
              </a:solidFill>
              <a:latin typeface="Trebuchet MS"/>
              <a:ea typeface="Trebuchet MS"/>
              <a:cs typeface="Trebuchet MS"/>
              <a:sym typeface="Trebuchet MS"/>
            </a:endParaRPr>
          </a:p>
        </p:txBody>
      </p:sp>
      <p:sp>
        <p:nvSpPr>
          <p:cNvPr id="155" name="Shape 155"/>
          <p:cNvSpPr txBox="1"/>
          <p:nvPr/>
        </p:nvSpPr>
        <p:spPr>
          <a:xfrm>
            <a:off x="714375" y="4875611"/>
            <a:ext cx="7822406" cy="1634766"/>
          </a:xfrm>
          <a:prstGeom prst="rect">
            <a:avLst/>
          </a:prstGeom>
          <a:noFill/>
          <a:ln>
            <a:noFill/>
          </a:ln>
        </p:spPr>
        <p:txBody>
          <a:bodyPr wrap="square" lIns="64274" tIns="32128" rIns="64274" bIns="32128" anchor="t" anchorCtr="0">
            <a:noAutofit/>
          </a:bodyPr>
          <a:lstStyle/>
          <a:p>
            <a:pPr marL="187498" indent="-191961">
              <a:buClr>
                <a:srgbClr val="FFFFFF"/>
              </a:buClr>
              <a:buSzPts val="1300"/>
              <a:buFont typeface="Century Gothic"/>
              <a:buChar char="•"/>
            </a:pPr>
            <a:r>
              <a:rPr lang="en-US" sz="1200">
                <a:solidFill>
                  <a:srgbClr val="FFFFFF"/>
                </a:solidFill>
                <a:latin typeface="Century Gothic"/>
                <a:ea typeface="Century Gothic"/>
                <a:cs typeface="Century Gothic"/>
                <a:sym typeface="Century Gothic"/>
              </a:rPr>
              <a:t>When inserting lockups into keynote slide presentations, use png rgb 300 medium file for the crispest result. You will need to scale this image down to the appropriate size. To preserve height-to-width ratio hold, “shift” while scaling.</a:t>
            </a:r>
          </a:p>
          <a:p>
            <a:pPr marL="187498" indent="-191961">
              <a:buClr>
                <a:srgbClr val="FFFFFF"/>
              </a:buClr>
              <a:buSzPts val="1300"/>
              <a:buFont typeface="Century Gothic"/>
              <a:buNone/>
            </a:pPr>
            <a:endParaRPr sz="1200">
              <a:solidFill>
                <a:srgbClr val="FFFFFF"/>
              </a:solidFill>
              <a:latin typeface="Century Gothic"/>
              <a:ea typeface="Century Gothic"/>
              <a:cs typeface="Century Gothic"/>
              <a:sym typeface="Century Gothic"/>
            </a:endParaRPr>
          </a:p>
          <a:p>
            <a:pPr marL="187498" indent="-191961">
              <a:buClr>
                <a:srgbClr val="FFFFFF"/>
              </a:buClr>
              <a:buSzPts val="1300"/>
              <a:buFont typeface="Century Gothic"/>
              <a:buChar char="•"/>
            </a:pPr>
            <a:r>
              <a:rPr lang="en-US" sz="1200">
                <a:solidFill>
                  <a:srgbClr val="FFFFFF"/>
                </a:solidFill>
                <a:latin typeface="Century Gothic"/>
                <a:ea typeface="Century Gothic"/>
                <a:cs typeface="Century Gothic"/>
                <a:sym typeface="Century Gothic"/>
              </a:rPr>
              <a:t>Reference the Colorado Brand Guidelines for more information.</a:t>
            </a:r>
          </a:p>
          <a:p>
            <a:pPr marL="187498" indent="-191961">
              <a:buClr>
                <a:srgbClr val="FFFFFF"/>
              </a:buClr>
              <a:buSzPts val="1300"/>
              <a:buFont typeface="Century Gothic"/>
              <a:buNone/>
            </a:pPr>
            <a:endParaRPr sz="1200">
              <a:solidFill>
                <a:srgbClr val="FFFFFF"/>
              </a:solidFill>
              <a:latin typeface="Century Gothic"/>
              <a:ea typeface="Century Gothic"/>
              <a:cs typeface="Century Gothic"/>
              <a:sym typeface="Century Gothic"/>
            </a:endParaRPr>
          </a:p>
          <a:p>
            <a:pPr marL="187498" indent="-191961">
              <a:buClr>
                <a:srgbClr val="FFFFFF"/>
              </a:buClr>
              <a:buSzPts val="1300"/>
              <a:buFont typeface="Century Gothic"/>
              <a:buChar char="•"/>
            </a:pPr>
            <a:r>
              <a:rPr lang="en-US" sz="1200">
                <a:solidFill>
                  <a:srgbClr val="FFFFFF"/>
                </a:solidFill>
                <a:latin typeface="Century Gothic"/>
                <a:ea typeface="Century Gothic"/>
                <a:cs typeface="Century Gothic"/>
                <a:sym typeface="Century Gothic"/>
              </a:rPr>
              <a:t>Use OEDIT logo slides at the end of your presentation as a concluding slide.</a:t>
            </a:r>
          </a:p>
          <a:p>
            <a:pPr marL="187498" indent="-183034">
              <a:buClr>
                <a:srgbClr val="FFFFFF"/>
              </a:buClr>
              <a:buSzPts val="1900"/>
              <a:buFont typeface="Century Gothic"/>
              <a:buNone/>
            </a:pPr>
            <a:endParaRPr sz="1800">
              <a:solidFill>
                <a:srgbClr val="FFFFFF"/>
              </a:solidFill>
              <a:latin typeface="Century Gothic"/>
              <a:ea typeface="Century Gothic"/>
              <a:cs typeface="Century Gothic"/>
              <a:sym typeface="Century Gothic"/>
            </a:endParaRPr>
          </a:p>
        </p:txBody>
      </p:sp>
      <p:sp>
        <p:nvSpPr>
          <p:cNvPr id="156" name="Shape 156"/>
          <p:cNvSpPr txBox="1"/>
          <p:nvPr/>
        </p:nvSpPr>
        <p:spPr>
          <a:xfrm>
            <a:off x="5750720" y="1500187"/>
            <a:ext cx="2931820" cy="341930"/>
          </a:xfrm>
          <a:prstGeom prst="rect">
            <a:avLst/>
          </a:prstGeom>
          <a:noFill/>
          <a:ln>
            <a:noFill/>
          </a:ln>
        </p:spPr>
        <p:txBody>
          <a:bodyPr wrap="square" lIns="64274" tIns="32128" rIns="64274" bIns="32128" anchor="t" anchorCtr="0">
            <a:noAutofit/>
          </a:bodyPr>
          <a:lstStyle/>
          <a:p>
            <a:r>
              <a:rPr lang="en-US" sz="1800">
                <a:solidFill>
                  <a:srgbClr val="FFFFFF"/>
                </a:solidFill>
                <a:latin typeface="Century Gothic"/>
                <a:ea typeface="Century Gothic"/>
                <a:cs typeface="Century Gothic"/>
                <a:sym typeface="Century Gothic"/>
              </a:rPr>
              <a:t>Secondary Colors</a:t>
            </a:r>
          </a:p>
        </p:txBody>
      </p:sp>
      <p:sp>
        <p:nvSpPr>
          <p:cNvPr id="157" name="Shape 157"/>
          <p:cNvSpPr/>
          <p:nvPr/>
        </p:nvSpPr>
        <p:spPr>
          <a:xfrm>
            <a:off x="5804299" y="1875235"/>
            <a:ext cx="1071563" cy="1071563"/>
          </a:xfrm>
          <a:prstGeom prst="rect">
            <a:avLst/>
          </a:prstGeom>
          <a:solidFill>
            <a:srgbClr val="4DC1DF"/>
          </a:solidFill>
          <a:ln>
            <a:noFill/>
          </a:ln>
          <a:effectLst>
            <a:outerShdw blurRad="50800" dist="38100" dir="2700000" algn="tl" rotWithShape="0">
              <a:srgbClr val="000000">
                <a:alpha val="40000"/>
              </a:srgbClr>
            </a:outerShdw>
          </a:effectLst>
        </p:spPr>
        <p:txBody>
          <a:bodyPr wrap="square" lIns="35696" tIns="35696" rIns="35696" bIns="35696" anchor="ctr" anchorCtr="0">
            <a:noAutofit/>
          </a:bodyPr>
          <a:lstStyle/>
          <a:p>
            <a:pPr marL="160712" indent="-8929">
              <a:buClr>
                <a:srgbClr val="FFFFFF"/>
              </a:buClr>
              <a:buFont typeface="Century Gothic"/>
              <a:buNone/>
            </a:pPr>
            <a:endParaRPr sz="1300">
              <a:solidFill>
                <a:srgbClr val="5C6670"/>
              </a:solidFill>
              <a:latin typeface="Trebuchet MS"/>
              <a:ea typeface="Trebuchet MS"/>
              <a:cs typeface="Trebuchet MS"/>
              <a:sym typeface="Trebuchet MS"/>
            </a:endParaRPr>
          </a:p>
        </p:txBody>
      </p:sp>
      <p:sp>
        <p:nvSpPr>
          <p:cNvPr id="158" name="Shape 158"/>
          <p:cNvSpPr/>
          <p:nvPr/>
        </p:nvSpPr>
        <p:spPr>
          <a:xfrm>
            <a:off x="5804299" y="3214689"/>
            <a:ext cx="1071563" cy="1071563"/>
          </a:xfrm>
          <a:prstGeom prst="rect">
            <a:avLst/>
          </a:prstGeom>
          <a:solidFill>
            <a:schemeClr val="accent4"/>
          </a:solidFill>
          <a:ln>
            <a:noFill/>
          </a:ln>
          <a:effectLst>
            <a:outerShdw blurRad="50800" dist="38100" dir="2700000" algn="tl" rotWithShape="0">
              <a:srgbClr val="000000">
                <a:alpha val="40000"/>
              </a:srgbClr>
            </a:outerShdw>
          </a:effectLst>
        </p:spPr>
        <p:txBody>
          <a:bodyPr wrap="square" lIns="35696" tIns="35696" rIns="35696" bIns="35696" anchor="ctr" anchorCtr="0">
            <a:noAutofit/>
          </a:bodyPr>
          <a:lstStyle/>
          <a:p>
            <a:pPr marL="160712" indent="-8929">
              <a:buClr>
                <a:srgbClr val="FFFFFF"/>
              </a:buClr>
              <a:buFont typeface="Century Gothic"/>
              <a:buNone/>
            </a:pPr>
            <a:endParaRPr sz="1300">
              <a:solidFill>
                <a:srgbClr val="B5B6B8"/>
              </a:solidFill>
              <a:latin typeface="Trebuchet MS"/>
              <a:ea typeface="Trebuchet MS"/>
              <a:cs typeface="Trebuchet MS"/>
              <a:sym typeface="Trebuchet MS"/>
            </a:endParaRPr>
          </a:p>
        </p:txBody>
      </p:sp>
      <p:sp>
        <p:nvSpPr>
          <p:cNvPr id="159" name="Shape 159"/>
          <p:cNvSpPr txBox="1"/>
          <p:nvPr/>
        </p:nvSpPr>
        <p:spPr>
          <a:xfrm>
            <a:off x="2160985" y="2170877"/>
            <a:ext cx="1071563" cy="464906"/>
          </a:xfrm>
          <a:prstGeom prst="rect">
            <a:avLst/>
          </a:prstGeom>
          <a:noFill/>
          <a:ln>
            <a:noFill/>
          </a:ln>
        </p:spPr>
        <p:txBody>
          <a:bodyPr wrap="square" lIns="64274" tIns="32128" rIns="64274" bIns="32128" anchor="t" anchorCtr="0">
            <a:noAutofit/>
          </a:bodyPr>
          <a:lstStyle/>
          <a:p>
            <a:pPr algn="ctr">
              <a:buClr>
                <a:srgbClr val="FFFFFF"/>
              </a:buClr>
              <a:buFont typeface="Trebuchet MS"/>
              <a:buNone/>
            </a:pPr>
            <a:r>
              <a:rPr lang="en-US" sz="1300">
                <a:solidFill>
                  <a:srgbClr val="FFFFFF"/>
                </a:solidFill>
                <a:latin typeface="Trebuchet MS"/>
                <a:ea typeface="Trebuchet MS"/>
                <a:cs typeface="Trebuchet MS"/>
                <a:sym typeface="Trebuchet MS"/>
              </a:rPr>
              <a:t>RGB 96/111/118</a:t>
            </a:r>
          </a:p>
        </p:txBody>
      </p:sp>
      <p:sp>
        <p:nvSpPr>
          <p:cNvPr id="160" name="Shape 160"/>
          <p:cNvSpPr txBox="1"/>
          <p:nvPr/>
        </p:nvSpPr>
        <p:spPr>
          <a:xfrm>
            <a:off x="767955" y="2170877"/>
            <a:ext cx="1071563" cy="464906"/>
          </a:xfrm>
          <a:prstGeom prst="rect">
            <a:avLst/>
          </a:prstGeom>
          <a:noFill/>
          <a:ln>
            <a:noFill/>
          </a:ln>
        </p:spPr>
        <p:txBody>
          <a:bodyPr wrap="square" lIns="64274" tIns="32128" rIns="64274" bIns="32128" anchor="t" anchorCtr="0">
            <a:noAutofit/>
          </a:bodyPr>
          <a:lstStyle/>
          <a:p>
            <a:pPr algn="ctr">
              <a:buClr>
                <a:srgbClr val="FFFFFF"/>
              </a:buClr>
              <a:buFont typeface="Trebuchet MS"/>
              <a:buNone/>
            </a:pPr>
            <a:r>
              <a:rPr lang="en-US" sz="1300">
                <a:solidFill>
                  <a:srgbClr val="FFFFFF"/>
                </a:solidFill>
                <a:latin typeface="Trebuchet MS"/>
                <a:ea typeface="Trebuchet MS"/>
                <a:cs typeface="Trebuchet MS"/>
                <a:sym typeface="Trebuchet MS"/>
              </a:rPr>
              <a:t>RGB 0/51/102</a:t>
            </a:r>
          </a:p>
        </p:txBody>
      </p:sp>
      <p:sp>
        <p:nvSpPr>
          <p:cNvPr id="161" name="Shape 161"/>
          <p:cNvSpPr txBox="1"/>
          <p:nvPr/>
        </p:nvSpPr>
        <p:spPr>
          <a:xfrm>
            <a:off x="3554017" y="2170877"/>
            <a:ext cx="1071563" cy="464906"/>
          </a:xfrm>
          <a:prstGeom prst="rect">
            <a:avLst/>
          </a:prstGeom>
          <a:noFill/>
          <a:ln>
            <a:noFill/>
          </a:ln>
        </p:spPr>
        <p:txBody>
          <a:bodyPr wrap="square" lIns="64274" tIns="32128" rIns="64274" bIns="32128" anchor="t" anchorCtr="0">
            <a:noAutofit/>
          </a:bodyPr>
          <a:lstStyle/>
          <a:p>
            <a:pPr algn="ctr">
              <a:buClr>
                <a:srgbClr val="FFFFFF"/>
              </a:buClr>
              <a:buFont typeface="Trebuchet MS"/>
              <a:buNone/>
            </a:pPr>
            <a:r>
              <a:rPr lang="en-US" sz="1300">
                <a:solidFill>
                  <a:srgbClr val="FFFFFF"/>
                </a:solidFill>
                <a:latin typeface="Trebuchet MS"/>
                <a:ea typeface="Trebuchet MS"/>
                <a:cs typeface="Trebuchet MS"/>
                <a:sym typeface="Trebuchet MS"/>
              </a:rPr>
              <a:t>RGB 253/186/19</a:t>
            </a:r>
          </a:p>
        </p:txBody>
      </p:sp>
      <p:sp>
        <p:nvSpPr>
          <p:cNvPr id="162" name="Shape 162"/>
          <p:cNvSpPr txBox="1"/>
          <p:nvPr/>
        </p:nvSpPr>
        <p:spPr>
          <a:xfrm>
            <a:off x="767955" y="3510330"/>
            <a:ext cx="1071563" cy="464906"/>
          </a:xfrm>
          <a:prstGeom prst="rect">
            <a:avLst/>
          </a:prstGeom>
          <a:noFill/>
          <a:ln>
            <a:noFill/>
          </a:ln>
        </p:spPr>
        <p:txBody>
          <a:bodyPr wrap="square" lIns="64274" tIns="32128" rIns="64274" bIns="32128" anchor="t" anchorCtr="0">
            <a:noAutofit/>
          </a:bodyPr>
          <a:lstStyle/>
          <a:p>
            <a:pPr algn="ctr">
              <a:buClr>
                <a:srgbClr val="FFFFFF"/>
              </a:buClr>
              <a:buFont typeface="Trebuchet MS"/>
              <a:buNone/>
            </a:pPr>
            <a:r>
              <a:rPr lang="en-US" sz="1300">
                <a:solidFill>
                  <a:srgbClr val="FFFFFF"/>
                </a:solidFill>
                <a:latin typeface="Trebuchet MS"/>
                <a:ea typeface="Trebuchet MS"/>
                <a:cs typeface="Trebuchet MS"/>
                <a:sym typeface="Trebuchet MS"/>
              </a:rPr>
              <a:t>RGB 210/38/48</a:t>
            </a:r>
          </a:p>
        </p:txBody>
      </p:sp>
      <p:sp>
        <p:nvSpPr>
          <p:cNvPr id="163" name="Shape 163"/>
          <p:cNvSpPr txBox="1"/>
          <p:nvPr/>
        </p:nvSpPr>
        <p:spPr>
          <a:xfrm>
            <a:off x="2160985" y="3510330"/>
            <a:ext cx="1071563" cy="434320"/>
          </a:xfrm>
          <a:prstGeom prst="rect">
            <a:avLst/>
          </a:prstGeom>
          <a:noFill/>
          <a:ln>
            <a:noFill/>
          </a:ln>
        </p:spPr>
        <p:txBody>
          <a:bodyPr wrap="square" lIns="64274" tIns="32128" rIns="64274" bIns="32128" anchor="t" anchorCtr="0">
            <a:noAutofit/>
          </a:bodyPr>
          <a:lstStyle/>
          <a:p>
            <a:pPr algn="ctr">
              <a:buClr>
                <a:srgbClr val="5C6670"/>
              </a:buClr>
              <a:buFont typeface="Trebuchet MS"/>
              <a:buNone/>
            </a:pPr>
            <a:r>
              <a:rPr lang="en-US" sz="1200">
                <a:solidFill>
                  <a:srgbClr val="5C6670"/>
                </a:solidFill>
                <a:latin typeface="Trebuchet MS"/>
                <a:ea typeface="Trebuchet MS"/>
                <a:cs typeface="Trebuchet MS"/>
                <a:sym typeface="Trebuchet MS"/>
              </a:rPr>
              <a:t>RGB 255/255/255</a:t>
            </a:r>
          </a:p>
        </p:txBody>
      </p:sp>
      <p:sp>
        <p:nvSpPr>
          <p:cNvPr id="164" name="Shape 164"/>
          <p:cNvSpPr txBox="1"/>
          <p:nvPr/>
        </p:nvSpPr>
        <p:spPr>
          <a:xfrm>
            <a:off x="5804299" y="2170877"/>
            <a:ext cx="1071563" cy="464906"/>
          </a:xfrm>
          <a:prstGeom prst="rect">
            <a:avLst/>
          </a:prstGeom>
          <a:noFill/>
          <a:ln>
            <a:noFill/>
          </a:ln>
        </p:spPr>
        <p:txBody>
          <a:bodyPr wrap="square" lIns="64274" tIns="32128" rIns="64274" bIns="32128" anchor="t" anchorCtr="0">
            <a:noAutofit/>
          </a:bodyPr>
          <a:lstStyle/>
          <a:p>
            <a:pPr algn="ctr">
              <a:buClr>
                <a:srgbClr val="FFFFFF"/>
              </a:buClr>
              <a:buFont typeface="Trebuchet MS"/>
              <a:buNone/>
            </a:pPr>
            <a:r>
              <a:rPr lang="en-US" sz="1300">
                <a:solidFill>
                  <a:srgbClr val="FFFFFF"/>
                </a:solidFill>
                <a:latin typeface="Trebuchet MS"/>
                <a:ea typeface="Trebuchet MS"/>
                <a:cs typeface="Trebuchet MS"/>
                <a:sym typeface="Trebuchet MS"/>
              </a:rPr>
              <a:t>RGB 77/193/223</a:t>
            </a:r>
          </a:p>
        </p:txBody>
      </p:sp>
      <p:sp>
        <p:nvSpPr>
          <p:cNvPr id="165" name="Shape 165"/>
          <p:cNvSpPr txBox="1"/>
          <p:nvPr/>
        </p:nvSpPr>
        <p:spPr>
          <a:xfrm>
            <a:off x="5804299" y="3510330"/>
            <a:ext cx="1071563" cy="449719"/>
          </a:xfrm>
          <a:prstGeom prst="rect">
            <a:avLst/>
          </a:prstGeom>
          <a:noFill/>
          <a:ln>
            <a:noFill/>
          </a:ln>
        </p:spPr>
        <p:txBody>
          <a:bodyPr wrap="square" lIns="64274" tIns="32128" rIns="64274" bIns="32128" anchor="t" anchorCtr="0">
            <a:noAutofit/>
          </a:bodyPr>
          <a:lstStyle/>
          <a:p>
            <a:pPr algn="ctr">
              <a:buClr>
                <a:srgbClr val="FFFFFF"/>
              </a:buClr>
              <a:buFont typeface="Trebuchet MS"/>
              <a:buNone/>
            </a:pPr>
            <a:r>
              <a:rPr lang="en-US" sz="1300">
                <a:solidFill>
                  <a:srgbClr val="FFFFFF"/>
                </a:solidFill>
                <a:latin typeface="Trebuchet MS"/>
                <a:ea typeface="Trebuchet MS"/>
                <a:cs typeface="Trebuchet MS"/>
                <a:sym typeface="Trebuchet MS"/>
              </a:rPr>
              <a:t>RGB </a:t>
            </a:r>
            <a:r>
              <a:rPr lang="en-US" sz="1200">
                <a:solidFill>
                  <a:srgbClr val="FFFFFF"/>
                </a:solidFill>
                <a:latin typeface="Trebuchet MS"/>
                <a:ea typeface="Trebuchet MS"/>
                <a:cs typeface="Trebuchet MS"/>
                <a:sym typeface="Trebuchet MS"/>
              </a:rPr>
              <a:t>181/182/184</a:t>
            </a:r>
          </a:p>
        </p:txBody>
      </p:sp>
      <p:sp>
        <p:nvSpPr>
          <p:cNvPr id="166" name="Shape 166"/>
          <p:cNvSpPr txBox="1"/>
          <p:nvPr/>
        </p:nvSpPr>
        <p:spPr>
          <a:xfrm>
            <a:off x="767954" y="321471"/>
            <a:ext cx="5357602" cy="660023"/>
          </a:xfrm>
          <a:prstGeom prst="rect">
            <a:avLst/>
          </a:prstGeom>
          <a:noFill/>
          <a:ln>
            <a:noFill/>
          </a:ln>
        </p:spPr>
        <p:txBody>
          <a:bodyPr wrap="square" lIns="64274" tIns="32128" rIns="64274" bIns="32128" anchor="t" anchorCtr="0">
            <a:noAutofit/>
          </a:bodyPr>
          <a:lstStyle/>
          <a:p>
            <a:r>
              <a:rPr lang="en-US" sz="3900" b="1">
                <a:solidFill>
                  <a:srgbClr val="FFFFFF"/>
                </a:solidFill>
                <a:latin typeface="Century Gothic"/>
                <a:ea typeface="Century Gothic"/>
                <a:cs typeface="Century Gothic"/>
                <a:sym typeface="Century Gothic"/>
              </a:rPr>
              <a:t>USING THIS TEMPLATE:</a:t>
            </a:r>
          </a:p>
        </p:txBody>
      </p:sp>
      <p:cxnSp>
        <p:nvCxnSpPr>
          <p:cNvPr id="167" name="Shape 167"/>
          <p:cNvCxnSpPr/>
          <p:nvPr/>
        </p:nvCxnSpPr>
        <p:spPr>
          <a:xfrm>
            <a:off x="5268516" y="1875233"/>
            <a:ext cx="0" cy="2411016"/>
          </a:xfrm>
          <a:prstGeom prst="straightConnector1">
            <a:avLst/>
          </a:prstGeom>
          <a:solidFill>
            <a:srgbClr val="14943F"/>
          </a:solidFill>
          <a:ln w="12700" cap="flat" cmpd="sng">
            <a:solidFill>
              <a:srgbClr val="FFFFFF"/>
            </a:solidFill>
            <a:prstDash val="solid"/>
            <a:miter lim="8000"/>
            <a:headEnd type="none" w="med" len="med"/>
            <a:tailEnd type="none" w="med" len="med"/>
          </a:ln>
        </p:spPr>
      </p:cxnSp>
    </p:spTree>
    <p:extLst>
      <p:ext uri="{BB962C8B-B14F-4D97-AF65-F5344CB8AC3E}">
        <p14:creationId xmlns:p14="http://schemas.microsoft.com/office/powerpoint/2010/main" val="102099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1" y="274638"/>
            <a:ext cx="8229516" cy="1143070"/>
          </a:xfrm>
          <a:prstGeom prst="rect">
            <a:avLst/>
          </a:prstGeom>
          <a:noFill/>
          <a:ln>
            <a:noFill/>
          </a:ln>
        </p:spPr>
        <p:txBody>
          <a:bodyPr wrap="square" lIns="91411" tIns="91411" rIns="91411" bIns="91411" anchor="ctr" anchorCtr="0"/>
          <a:lstStyle>
            <a:lvl1pPr marL="0" marR="0" lvl="0" indent="0" algn="l" rtl="0">
              <a:spcBef>
                <a:spcPts val="0"/>
              </a:spcBef>
              <a:buClr>
                <a:schemeClr val="dk1"/>
              </a:buClr>
              <a:buSzPts val="2000"/>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170" name="Shape 170"/>
          <p:cNvSpPr txBox="1">
            <a:spLocks noGrp="1"/>
          </p:cNvSpPr>
          <p:nvPr>
            <p:ph type="body" idx="1"/>
          </p:nvPr>
        </p:nvSpPr>
        <p:spPr>
          <a:xfrm>
            <a:off x="457202" y="1600200"/>
            <a:ext cx="4038609" cy="4526086"/>
          </a:xfrm>
          <a:prstGeom prst="rect">
            <a:avLst/>
          </a:prstGeom>
          <a:noFill/>
          <a:ln>
            <a:noFill/>
          </a:ln>
        </p:spPr>
        <p:txBody>
          <a:bodyPr wrap="square" lIns="91411" tIns="91411" rIns="91411" bIns="91411" anchor="t" anchorCtr="0"/>
          <a:lstStyle>
            <a:lvl1pPr marL="339281" marR="0" lvl="0" indent="-160712" algn="l" rtl="0">
              <a:spcBef>
                <a:spcPts val="562"/>
              </a:spcBef>
              <a:buClr>
                <a:schemeClr val="dk1"/>
              </a:buClr>
              <a:buSzPts val="4000"/>
              <a:buFont typeface="Arial"/>
              <a:buChar char="•"/>
              <a:defRPr sz="2800" b="0" i="0" u="none" strike="noStrike" cap="none">
                <a:solidFill>
                  <a:schemeClr val="dk1"/>
                </a:solidFill>
                <a:latin typeface="Century Gothic"/>
                <a:ea typeface="Century Gothic"/>
                <a:cs typeface="Century Gothic"/>
                <a:sym typeface="Century Gothic"/>
              </a:defRPr>
            </a:lvl1pPr>
            <a:lvl2pPr marL="741062" marR="0" lvl="1" indent="-133927" algn="l" rtl="0">
              <a:spcBef>
                <a:spcPts val="492"/>
              </a:spcBef>
              <a:buClr>
                <a:schemeClr val="dk1"/>
              </a:buClr>
              <a:buSzPts val="3400"/>
              <a:buFont typeface="Arial"/>
              <a:buChar char="–"/>
              <a:defRPr sz="2400" b="0" i="0" u="none" strike="noStrike" cap="none">
                <a:solidFill>
                  <a:schemeClr val="dk1"/>
                </a:solidFill>
                <a:latin typeface="Century Gothic"/>
                <a:ea typeface="Century Gothic"/>
                <a:cs typeface="Century Gothic"/>
                <a:sym typeface="Century Gothic"/>
              </a:defRPr>
            </a:lvl2pPr>
            <a:lvl3pPr marL="1142841" marR="0" lvl="2"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3pPr>
            <a:lvl4pPr marL="1598193" marR="0" lvl="3"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4pPr>
            <a:lvl5pPr marL="2053545" marR="0" lvl="4" indent="-107141"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5pPr>
            <a:lvl6pPr marL="2517824" marR="0" lvl="5"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6pPr>
            <a:lvl7pPr marL="2973176" marR="0" lvl="6"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7pPr>
            <a:lvl8pPr marL="3428527" marR="0" lvl="7"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8pPr>
            <a:lvl9pPr marL="3883878" marR="0" lvl="8"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1" name="Shape 171"/>
          <p:cNvSpPr txBox="1">
            <a:spLocks noGrp="1"/>
          </p:cNvSpPr>
          <p:nvPr>
            <p:ph type="body" idx="2"/>
          </p:nvPr>
        </p:nvSpPr>
        <p:spPr>
          <a:xfrm>
            <a:off x="4648202" y="1600200"/>
            <a:ext cx="4038609" cy="4526086"/>
          </a:xfrm>
          <a:prstGeom prst="rect">
            <a:avLst/>
          </a:prstGeom>
          <a:noFill/>
          <a:ln>
            <a:noFill/>
          </a:ln>
        </p:spPr>
        <p:txBody>
          <a:bodyPr wrap="square" lIns="91411" tIns="91411" rIns="91411" bIns="91411" anchor="t" anchorCtr="0"/>
          <a:lstStyle>
            <a:lvl1pPr marL="339281" marR="0" lvl="0" indent="-160712" algn="l" rtl="0">
              <a:spcBef>
                <a:spcPts val="562"/>
              </a:spcBef>
              <a:buClr>
                <a:schemeClr val="dk1"/>
              </a:buClr>
              <a:buSzPts val="4000"/>
              <a:buFont typeface="Arial"/>
              <a:buChar char="•"/>
              <a:defRPr sz="2800" b="0" i="0" u="none" strike="noStrike" cap="none">
                <a:solidFill>
                  <a:schemeClr val="dk1"/>
                </a:solidFill>
                <a:latin typeface="Century Gothic"/>
                <a:ea typeface="Century Gothic"/>
                <a:cs typeface="Century Gothic"/>
                <a:sym typeface="Century Gothic"/>
              </a:defRPr>
            </a:lvl1pPr>
            <a:lvl2pPr marL="741062" marR="0" lvl="1" indent="-133927" algn="l" rtl="0">
              <a:spcBef>
                <a:spcPts val="492"/>
              </a:spcBef>
              <a:buClr>
                <a:schemeClr val="dk1"/>
              </a:buClr>
              <a:buSzPts val="3400"/>
              <a:buFont typeface="Arial"/>
              <a:buChar char="–"/>
              <a:defRPr sz="2400" b="0" i="0" u="none" strike="noStrike" cap="none">
                <a:solidFill>
                  <a:schemeClr val="dk1"/>
                </a:solidFill>
                <a:latin typeface="Century Gothic"/>
                <a:ea typeface="Century Gothic"/>
                <a:cs typeface="Century Gothic"/>
                <a:sym typeface="Century Gothic"/>
              </a:defRPr>
            </a:lvl2pPr>
            <a:lvl3pPr marL="1142841" marR="0" lvl="2"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3pPr>
            <a:lvl4pPr marL="1598193" marR="0" lvl="3"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4pPr>
            <a:lvl5pPr marL="2053545" marR="0" lvl="4" indent="-107141"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5pPr>
            <a:lvl6pPr marL="2517824" marR="0" lvl="5"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6pPr>
            <a:lvl7pPr marL="2973176" marR="0" lvl="6"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7pPr>
            <a:lvl8pPr marL="3428527" marR="0" lvl="7"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8pPr>
            <a:lvl9pPr marL="3883878" marR="0" lvl="8"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2" name="Shape 172"/>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73" name="Shape 173"/>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74" name="Shape 174"/>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1218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1" y="274638"/>
            <a:ext cx="8229516" cy="1143070"/>
          </a:xfrm>
          <a:prstGeom prst="rect">
            <a:avLst/>
          </a:prstGeom>
          <a:noFill/>
          <a:ln>
            <a:noFill/>
          </a:ln>
        </p:spPr>
        <p:txBody>
          <a:bodyPr wrap="square" lIns="91411" tIns="91411" rIns="91411" bIns="91411" anchor="ctr" anchorCtr="0"/>
          <a:lstStyle>
            <a:lvl1pPr marL="0" marR="0" lvl="0" indent="0" algn="l" rtl="0">
              <a:spcBef>
                <a:spcPts val="0"/>
              </a:spcBef>
              <a:buClr>
                <a:schemeClr val="dk1"/>
              </a:buClr>
              <a:buSzPts val="2000"/>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177" name="Shape 177"/>
          <p:cNvSpPr txBox="1">
            <a:spLocks noGrp="1"/>
          </p:cNvSpPr>
          <p:nvPr>
            <p:ph type="body" idx="1"/>
          </p:nvPr>
        </p:nvSpPr>
        <p:spPr>
          <a:xfrm>
            <a:off x="457200" y="1535113"/>
            <a:ext cx="4040086" cy="639984"/>
          </a:xfrm>
          <a:prstGeom prst="rect">
            <a:avLst/>
          </a:prstGeom>
          <a:noFill/>
          <a:ln>
            <a:noFill/>
          </a:ln>
        </p:spPr>
        <p:txBody>
          <a:bodyPr wrap="square" lIns="91411" tIns="91411" rIns="91411" bIns="91411" anchor="b" anchorCtr="0"/>
          <a:lstStyle>
            <a:lvl1pPr marL="0" marR="0" lvl="0" indent="0" algn="l" rtl="0">
              <a:spcBef>
                <a:spcPts val="492"/>
              </a:spcBef>
              <a:buClr>
                <a:schemeClr val="dk1"/>
              </a:buClr>
              <a:buSzPts val="4600"/>
              <a:buFont typeface="Arial"/>
              <a:buNone/>
              <a:defRPr sz="2400" b="1" i="0" u="none" strike="noStrike" cap="none">
                <a:solidFill>
                  <a:schemeClr val="dk1"/>
                </a:solidFill>
                <a:latin typeface="Century Gothic"/>
                <a:ea typeface="Century Gothic"/>
                <a:cs typeface="Century Gothic"/>
                <a:sym typeface="Century Gothic"/>
              </a:defRPr>
            </a:lvl1pPr>
            <a:lvl2pPr marL="455351" marR="0" lvl="1" indent="0" algn="l" rtl="0">
              <a:spcBef>
                <a:spcPts val="422"/>
              </a:spcBef>
              <a:buClr>
                <a:schemeClr val="dk1"/>
              </a:buClr>
              <a:buSzPts val="4000"/>
              <a:buFont typeface="Arial"/>
              <a:buNone/>
              <a:defRPr sz="2000" b="1" i="0" u="none" strike="noStrike" cap="none">
                <a:solidFill>
                  <a:schemeClr val="dk1"/>
                </a:solidFill>
                <a:latin typeface="Century Gothic"/>
                <a:ea typeface="Century Gothic"/>
                <a:cs typeface="Century Gothic"/>
                <a:sym typeface="Century Gothic"/>
              </a:defRPr>
            </a:lvl2pPr>
            <a:lvl3pPr marL="910702" marR="0" lvl="2" indent="0" algn="l" rtl="0">
              <a:spcBef>
                <a:spcPts val="352"/>
              </a:spcBef>
              <a:buClr>
                <a:schemeClr val="dk1"/>
              </a:buClr>
              <a:buSzPts val="3400"/>
              <a:buFont typeface="Arial"/>
              <a:buNone/>
              <a:defRPr sz="1800" b="1" i="0" u="none" strike="noStrike" cap="none">
                <a:solidFill>
                  <a:schemeClr val="dk1"/>
                </a:solidFill>
                <a:latin typeface="Century Gothic"/>
                <a:ea typeface="Century Gothic"/>
                <a:cs typeface="Century Gothic"/>
                <a:sym typeface="Century Gothic"/>
              </a:defRPr>
            </a:lvl3pPr>
            <a:lvl4pPr marL="1374982" marR="0" lvl="3"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4pPr>
            <a:lvl5pPr marL="1830333" marR="0" lvl="4"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5pPr>
            <a:lvl6pPr marL="2285685" marR="0" lvl="5"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6pPr>
            <a:lvl7pPr marL="2741037" marR="0" lvl="6"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7pPr>
            <a:lvl8pPr marL="3196388" marR="0" lvl="7"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8pPr>
            <a:lvl9pPr marL="3660668" marR="0" lvl="8"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78" name="Shape 178"/>
          <p:cNvSpPr txBox="1">
            <a:spLocks noGrp="1"/>
          </p:cNvSpPr>
          <p:nvPr>
            <p:ph type="body" idx="2"/>
          </p:nvPr>
        </p:nvSpPr>
        <p:spPr>
          <a:xfrm>
            <a:off x="457200" y="2174875"/>
            <a:ext cx="4040086" cy="3951281"/>
          </a:xfrm>
          <a:prstGeom prst="rect">
            <a:avLst/>
          </a:prstGeom>
          <a:noFill/>
          <a:ln>
            <a:noFill/>
          </a:ln>
        </p:spPr>
        <p:txBody>
          <a:bodyPr wrap="square" lIns="91411" tIns="91411" rIns="91411" bIns="91411" anchor="t" anchorCtr="0"/>
          <a:lstStyle>
            <a:lvl1pPr marL="339281" marR="0" lvl="0" indent="-187498" algn="l" rtl="0">
              <a:spcBef>
                <a:spcPts val="492"/>
              </a:spcBef>
              <a:buClr>
                <a:schemeClr val="dk1"/>
              </a:buClr>
              <a:buSzPts val="3400"/>
              <a:buFont typeface="Arial"/>
              <a:buChar char="•"/>
              <a:defRPr sz="2400" b="0" i="0" u="none" strike="noStrike" cap="none">
                <a:solidFill>
                  <a:schemeClr val="dk1"/>
                </a:solidFill>
                <a:latin typeface="Century Gothic"/>
                <a:ea typeface="Century Gothic"/>
                <a:cs typeface="Century Gothic"/>
                <a:sym typeface="Century Gothic"/>
              </a:defRPr>
            </a:lvl1pPr>
            <a:lvl2pPr marL="741062" marR="0" lvl="1" indent="-160712"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2pPr>
            <a:lvl3pPr marL="1142841" marR="0" lvl="2"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3pPr>
            <a:lvl4pPr marL="1598193" marR="0" lvl="3"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4pPr>
            <a:lvl5pPr marL="2053545" marR="0" lvl="4"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5pPr>
            <a:lvl6pPr marL="2517824" marR="0" lvl="5" indent="-133927"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6pPr>
            <a:lvl7pPr marL="2973176" marR="0" lvl="6"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7pPr>
            <a:lvl8pPr marL="3428527" marR="0" lvl="7"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8pPr>
            <a:lvl9pPr marL="3883878" marR="0" lvl="8"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79" name="Shape 179"/>
          <p:cNvSpPr txBox="1">
            <a:spLocks noGrp="1"/>
          </p:cNvSpPr>
          <p:nvPr>
            <p:ph type="body" idx="3"/>
          </p:nvPr>
        </p:nvSpPr>
        <p:spPr>
          <a:xfrm>
            <a:off x="4645025" y="1535113"/>
            <a:ext cx="4041984" cy="639984"/>
          </a:xfrm>
          <a:prstGeom prst="rect">
            <a:avLst/>
          </a:prstGeom>
          <a:noFill/>
          <a:ln>
            <a:noFill/>
          </a:ln>
        </p:spPr>
        <p:txBody>
          <a:bodyPr wrap="square" lIns="91411" tIns="91411" rIns="91411" bIns="91411" anchor="b" anchorCtr="0"/>
          <a:lstStyle>
            <a:lvl1pPr marL="0" marR="0" lvl="0" indent="0" algn="l" rtl="0">
              <a:spcBef>
                <a:spcPts val="492"/>
              </a:spcBef>
              <a:buClr>
                <a:schemeClr val="dk1"/>
              </a:buClr>
              <a:buSzPts val="4600"/>
              <a:buFont typeface="Arial"/>
              <a:buNone/>
              <a:defRPr sz="2400" b="1" i="0" u="none" strike="noStrike" cap="none">
                <a:solidFill>
                  <a:schemeClr val="dk1"/>
                </a:solidFill>
                <a:latin typeface="Century Gothic"/>
                <a:ea typeface="Century Gothic"/>
                <a:cs typeface="Century Gothic"/>
                <a:sym typeface="Century Gothic"/>
              </a:defRPr>
            </a:lvl1pPr>
            <a:lvl2pPr marL="455351" marR="0" lvl="1" indent="0" algn="l" rtl="0">
              <a:spcBef>
                <a:spcPts val="422"/>
              </a:spcBef>
              <a:buClr>
                <a:schemeClr val="dk1"/>
              </a:buClr>
              <a:buSzPts val="4000"/>
              <a:buFont typeface="Arial"/>
              <a:buNone/>
              <a:defRPr sz="2000" b="1" i="0" u="none" strike="noStrike" cap="none">
                <a:solidFill>
                  <a:schemeClr val="dk1"/>
                </a:solidFill>
                <a:latin typeface="Century Gothic"/>
                <a:ea typeface="Century Gothic"/>
                <a:cs typeface="Century Gothic"/>
                <a:sym typeface="Century Gothic"/>
              </a:defRPr>
            </a:lvl2pPr>
            <a:lvl3pPr marL="910702" marR="0" lvl="2" indent="0" algn="l" rtl="0">
              <a:spcBef>
                <a:spcPts val="352"/>
              </a:spcBef>
              <a:buClr>
                <a:schemeClr val="dk1"/>
              </a:buClr>
              <a:buSzPts val="3400"/>
              <a:buFont typeface="Arial"/>
              <a:buNone/>
              <a:defRPr sz="1800" b="1" i="0" u="none" strike="noStrike" cap="none">
                <a:solidFill>
                  <a:schemeClr val="dk1"/>
                </a:solidFill>
                <a:latin typeface="Century Gothic"/>
                <a:ea typeface="Century Gothic"/>
                <a:cs typeface="Century Gothic"/>
                <a:sym typeface="Century Gothic"/>
              </a:defRPr>
            </a:lvl3pPr>
            <a:lvl4pPr marL="1374982" marR="0" lvl="3"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4pPr>
            <a:lvl5pPr marL="1830333" marR="0" lvl="4"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5pPr>
            <a:lvl6pPr marL="2285685" marR="0" lvl="5"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6pPr>
            <a:lvl7pPr marL="2741037" marR="0" lvl="6"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7pPr>
            <a:lvl8pPr marL="3196388" marR="0" lvl="7"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8pPr>
            <a:lvl9pPr marL="3660668" marR="0" lvl="8" indent="0" algn="l" rtl="0">
              <a:spcBef>
                <a:spcPts val="352"/>
              </a:spcBef>
              <a:buClr>
                <a:schemeClr val="dk1"/>
              </a:buClr>
              <a:buSzPts val="28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80" name="Shape 180"/>
          <p:cNvSpPr txBox="1">
            <a:spLocks noGrp="1"/>
          </p:cNvSpPr>
          <p:nvPr>
            <p:ph type="body" idx="4"/>
          </p:nvPr>
        </p:nvSpPr>
        <p:spPr>
          <a:xfrm>
            <a:off x="4645025" y="2174875"/>
            <a:ext cx="4041984" cy="3951281"/>
          </a:xfrm>
          <a:prstGeom prst="rect">
            <a:avLst/>
          </a:prstGeom>
          <a:noFill/>
          <a:ln>
            <a:noFill/>
          </a:ln>
        </p:spPr>
        <p:txBody>
          <a:bodyPr wrap="square" lIns="91411" tIns="91411" rIns="91411" bIns="91411" anchor="t" anchorCtr="0"/>
          <a:lstStyle>
            <a:lvl1pPr marL="339281" marR="0" lvl="0" indent="-187498" algn="l" rtl="0">
              <a:spcBef>
                <a:spcPts val="492"/>
              </a:spcBef>
              <a:buClr>
                <a:schemeClr val="dk1"/>
              </a:buClr>
              <a:buSzPts val="3400"/>
              <a:buFont typeface="Arial"/>
              <a:buChar char="•"/>
              <a:defRPr sz="2400" b="0" i="0" u="none" strike="noStrike" cap="none">
                <a:solidFill>
                  <a:schemeClr val="dk1"/>
                </a:solidFill>
                <a:latin typeface="Century Gothic"/>
                <a:ea typeface="Century Gothic"/>
                <a:cs typeface="Century Gothic"/>
                <a:sym typeface="Century Gothic"/>
              </a:defRPr>
            </a:lvl1pPr>
            <a:lvl2pPr marL="741062" marR="0" lvl="1" indent="-160712"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2pPr>
            <a:lvl3pPr marL="1142841" marR="0" lvl="2" indent="-116070" algn="l" rtl="0">
              <a:spcBef>
                <a:spcPts val="352"/>
              </a:spcBef>
              <a:buClr>
                <a:schemeClr val="dk1"/>
              </a:buClr>
              <a:buSzPts val="2600"/>
              <a:buFont typeface="Arial"/>
              <a:buChar char="•"/>
              <a:defRPr sz="1800" b="0" i="0" u="none" strike="noStrike" cap="none">
                <a:solidFill>
                  <a:schemeClr val="dk1"/>
                </a:solidFill>
                <a:latin typeface="Century Gothic"/>
                <a:ea typeface="Century Gothic"/>
                <a:cs typeface="Century Gothic"/>
                <a:sym typeface="Century Gothic"/>
              </a:defRPr>
            </a:lvl3pPr>
            <a:lvl4pPr marL="1598193" marR="0" lvl="3"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4pPr>
            <a:lvl5pPr marL="2053545" marR="0" lvl="4"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5pPr>
            <a:lvl6pPr marL="2517824" marR="0" lvl="5" indent="-133927"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6pPr>
            <a:lvl7pPr marL="2973176" marR="0" lvl="6"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7pPr>
            <a:lvl8pPr marL="3428527" marR="0" lvl="7"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8pPr>
            <a:lvl9pPr marL="3883878" marR="0" lvl="8" indent="-124999" algn="l" rtl="0">
              <a:spcBef>
                <a:spcPts val="352"/>
              </a:spcBef>
              <a:buClr>
                <a:schemeClr val="dk1"/>
              </a:buClr>
              <a:buSzPts val="23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81" name="Shape 181"/>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82" name="Shape 182"/>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83" name="Shape 183"/>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01901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1" y="274638"/>
            <a:ext cx="8229516" cy="1143070"/>
          </a:xfrm>
          <a:prstGeom prst="rect">
            <a:avLst/>
          </a:prstGeom>
          <a:noFill/>
          <a:ln>
            <a:noFill/>
          </a:ln>
        </p:spPr>
        <p:txBody>
          <a:bodyPr wrap="square" lIns="91411" tIns="91411" rIns="91411" bIns="91411" anchor="ctr" anchorCtr="0"/>
          <a:lstStyle>
            <a:lvl1pPr marL="0" marR="0" lvl="0" indent="0" algn="l" rtl="0">
              <a:spcBef>
                <a:spcPts val="0"/>
              </a:spcBef>
              <a:buClr>
                <a:schemeClr val="dk1"/>
              </a:buClr>
              <a:buSzPts val="2000"/>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186" name="Shape 186"/>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87" name="Shape 187"/>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88" name="Shape 188"/>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05090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2" y="273050"/>
            <a:ext cx="3008391" cy="1161844"/>
          </a:xfrm>
          <a:prstGeom prst="rect">
            <a:avLst/>
          </a:prstGeom>
          <a:noFill/>
          <a:ln>
            <a:noFill/>
          </a:ln>
        </p:spPr>
        <p:txBody>
          <a:bodyPr wrap="square" lIns="91411" tIns="91411" rIns="91411" bIns="91411" anchor="b" anchorCtr="0"/>
          <a:lstStyle>
            <a:lvl1pPr marL="0" marR="0" lvl="0" indent="0" algn="l" rtl="0">
              <a:spcBef>
                <a:spcPts val="0"/>
              </a:spcBef>
              <a:buClr>
                <a:schemeClr val="dk1"/>
              </a:buClr>
              <a:buSzPts val="2000"/>
              <a:buFont typeface="Century Gothic"/>
              <a:buNone/>
              <a:defRPr sz="20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191" name="Shape 191"/>
          <p:cNvSpPr txBox="1">
            <a:spLocks noGrp="1"/>
          </p:cNvSpPr>
          <p:nvPr>
            <p:ph type="body" idx="1"/>
          </p:nvPr>
        </p:nvSpPr>
        <p:spPr>
          <a:xfrm>
            <a:off x="3575051" y="273050"/>
            <a:ext cx="5111648" cy="5853094"/>
          </a:xfrm>
          <a:prstGeom prst="rect">
            <a:avLst/>
          </a:prstGeom>
          <a:noFill/>
          <a:ln>
            <a:noFill/>
          </a:ln>
        </p:spPr>
        <p:txBody>
          <a:bodyPr wrap="square" lIns="91411" tIns="91411" rIns="91411" bIns="91411" anchor="t" anchorCtr="0"/>
          <a:lstStyle>
            <a:lvl1pPr marL="339281" marR="0" lvl="0" indent="-133927" algn="l" rtl="0">
              <a:spcBef>
                <a:spcPts val="633"/>
              </a:spcBef>
              <a:buClr>
                <a:schemeClr val="dk1"/>
              </a:buClr>
              <a:buSzPts val="4600"/>
              <a:buFont typeface="Arial"/>
              <a:buChar char="•"/>
              <a:defRPr sz="3200" b="0" i="0" u="none" strike="noStrike" cap="none">
                <a:solidFill>
                  <a:schemeClr val="dk1"/>
                </a:solidFill>
                <a:latin typeface="Century Gothic"/>
                <a:ea typeface="Century Gothic"/>
                <a:cs typeface="Century Gothic"/>
                <a:sym typeface="Century Gothic"/>
              </a:defRPr>
            </a:lvl1pPr>
            <a:lvl2pPr marL="741062" marR="0" lvl="1" indent="-107141" algn="l" rtl="0">
              <a:spcBef>
                <a:spcPts val="562"/>
              </a:spcBef>
              <a:buClr>
                <a:schemeClr val="dk1"/>
              </a:buClr>
              <a:buSzPts val="4000"/>
              <a:buFont typeface="Arial"/>
              <a:buChar char="–"/>
              <a:defRPr sz="2800" b="0" i="0" u="none" strike="noStrike" cap="none">
                <a:solidFill>
                  <a:schemeClr val="dk1"/>
                </a:solidFill>
                <a:latin typeface="Century Gothic"/>
                <a:ea typeface="Century Gothic"/>
                <a:cs typeface="Century Gothic"/>
                <a:sym typeface="Century Gothic"/>
              </a:defRPr>
            </a:lvl2pPr>
            <a:lvl3pPr marL="1142841" marR="0" lvl="2" indent="-80356" algn="l" rtl="0">
              <a:spcBef>
                <a:spcPts val="492"/>
              </a:spcBef>
              <a:buClr>
                <a:schemeClr val="dk1"/>
              </a:buClr>
              <a:buSzPts val="3400"/>
              <a:buFont typeface="Arial"/>
              <a:buChar char="•"/>
              <a:defRPr sz="2400" b="0" i="0" u="none" strike="noStrike" cap="none">
                <a:solidFill>
                  <a:schemeClr val="dk1"/>
                </a:solidFill>
                <a:latin typeface="Century Gothic"/>
                <a:ea typeface="Century Gothic"/>
                <a:cs typeface="Century Gothic"/>
                <a:sym typeface="Century Gothic"/>
              </a:defRPr>
            </a:lvl3pPr>
            <a:lvl4pPr marL="1598193" marR="0" lvl="3"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4pPr>
            <a:lvl5pPr marL="2053545" marR="0" lvl="4"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5pPr>
            <a:lvl6pPr marL="2517824" marR="0" lvl="5" indent="-107141"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6pPr>
            <a:lvl7pPr marL="2973176" marR="0" lvl="6" indent="-107141"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7pPr>
            <a:lvl8pPr marL="3428527" marR="0" lvl="7"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8pPr>
            <a:lvl9pPr marL="3883878" marR="0" lvl="8"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92" name="Shape 192"/>
          <p:cNvSpPr txBox="1">
            <a:spLocks noGrp="1"/>
          </p:cNvSpPr>
          <p:nvPr>
            <p:ph type="body" idx="2"/>
          </p:nvPr>
        </p:nvSpPr>
        <p:spPr>
          <a:xfrm>
            <a:off x="457202" y="1435101"/>
            <a:ext cx="3008391" cy="4691039"/>
          </a:xfrm>
          <a:prstGeom prst="rect">
            <a:avLst/>
          </a:prstGeom>
          <a:noFill/>
          <a:ln>
            <a:noFill/>
          </a:ln>
        </p:spPr>
        <p:txBody>
          <a:bodyPr wrap="square" lIns="91411" tIns="91411" rIns="91411" bIns="91411" anchor="t" anchorCtr="0"/>
          <a:lstStyle>
            <a:lvl1pPr marL="0" marR="0" lvl="0" indent="0" algn="l" rtl="0">
              <a:spcBef>
                <a:spcPts val="281"/>
              </a:spcBef>
              <a:buClr>
                <a:schemeClr val="dk1"/>
              </a:buClr>
              <a:buSzPts val="4600"/>
              <a:buFont typeface="Arial"/>
              <a:buNone/>
              <a:defRPr sz="1400" b="0" i="0" u="none" strike="noStrike" cap="none">
                <a:solidFill>
                  <a:schemeClr val="dk1"/>
                </a:solidFill>
                <a:latin typeface="Century Gothic"/>
                <a:ea typeface="Century Gothic"/>
                <a:cs typeface="Century Gothic"/>
                <a:sym typeface="Century Gothic"/>
              </a:defRPr>
            </a:lvl1pPr>
            <a:lvl2pPr marL="455351" marR="0" lvl="1" indent="0" algn="l" rtl="0">
              <a:spcBef>
                <a:spcPts val="211"/>
              </a:spcBef>
              <a:buClr>
                <a:schemeClr val="dk1"/>
              </a:buClr>
              <a:buSzPts val="4000"/>
              <a:buFont typeface="Arial"/>
              <a:buNone/>
              <a:defRPr sz="1200" b="0" i="0" u="none" strike="noStrike" cap="none">
                <a:solidFill>
                  <a:schemeClr val="dk1"/>
                </a:solidFill>
                <a:latin typeface="Century Gothic"/>
                <a:ea typeface="Century Gothic"/>
                <a:cs typeface="Century Gothic"/>
                <a:sym typeface="Century Gothic"/>
              </a:defRPr>
            </a:lvl2pPr>
            <a:lvl3pPr marL="910702" marR="0" lvl="2" indent="0" algn="l" rtl="0">
              <a:spcBef>
                <a:spcPts val="211"/>
              </a:spcBef>
              <a:buClr>
                <a:schemeClr val="dk1"/>
              </a:buClr>
              <a:buSzPts val="3400"/>
              <a:buFont typeface="Arial"/>
              <a:buNone/>
              <a:defRPr sz="1000" b="0" i="0" u="none" strike="noStrike" cap="none">
                <a:solidFill>
                  <a:schemeClr val="dk1"/>
                </a:solidFill>
                <a:latin typeface="Century Gothic"/>
                <a:ea typeface="Century Gothic"/>
                <a:cs typeface="Century Gothic"/>
                <a:sym typeface="Century Gothic"/>
              </a:defRPr>
            </a:lvl3pPr>
            <a:lvl4pPr marL="1374982" marR="0" lvl="3"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4pPr>
            <a:lvl5pPr marL="1830333" marR="0" lvl="4"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5pPr>
            <a:lvl6pPr marL="2285685" marR="0" lvl="5"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6pPr>
            <a:lvl7pPr marL="2741037" marR="0" lvl="6"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7pPr>
            <a:lvl8pPr marL="3196388" marR="0" lvl="7"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8pPr>
            <a:lvl9pPr marL="3660668" marR="0" lvl="8"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93" name="Shape 193"/>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94" name="Shape 194"/>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95" name="Shape 195"/>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6398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b="0" i="0" u="none" strike="noStrike" cap="none">
              <a:solidFill>
                <a:schemeClr val="dk1"/>
              </a:solidFill>
              <a:latin typeface="Century Gothic"/>
              <a:ea typeface="Century Gothic"/>
              <a:cs typeface="Century Gothic"/>
              <a:sym typeface="Century Gothic"/>
            </a:endParaRPr>
          </a:p>
        </p:txBody>
      </p:sp>
      <p:pic>
        <p:nvPicPr>
          <p:cNvPr id="38" name="Shape 38" descr="co_oedit__dept_300_rgb_white.png"/>
          <p:cNvPicPr preferRelativeResize="0"/>
          <p:nvPr/>
        </p:nvPicPr>
        <p:blipFill rotWithShape="1">
          <a:blip r:embed="rId2">
            <a:alphaModFix/>
          </a:blip>
          <a:srcRect/>
          <a:stretch/>
        </p:blipFill>
        <p:spPr>
          <a:xfrm>
            <a:off x="955205" y="3254890"/>
            <a:ext cx="7540826" cy="121699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792288" y="4800601"/>
            <a:ext cx="5486484" cy="566789"/>
          </a:xfrm>
          <a:prstGeom prst="rect">
            <a:avLst/>
          </a:prstGeom>
          <a:noFill/>
          <a:ln>
            <a:noFill/>
          </a:ln>
        </p:spPr>
        <p:txBody>
          <a:bodyPr wrap="square" lIns="91411" tIns="91411" rIns="91411" bIns="91411" anchor="b" anchorCtr="0"/>
          <a:lstStyle>
            <a:lvl1pPr marL="0" marR="0" lvl="0" indent="0" algn="l" rtl="0">
              <a:spcBef>
                <a:spcPts val="0"/>
              </a:spcBef>
              <a:buClr>
                <a:schemeClr val="dk1"/>
              </a:buClr>
              <a:buSzPts val="2000"/>
              <a:buFont typeface="Century Gothic"/>
              <a:buNone/>
              <a:defRPr sz="20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198" name="Shape 198"/>
          <p:cNvSpPr>
            <a:spLocks noGrp="1"/>
          </p:cNvSpPr>
          <p:nvPr>
            <p:ph type="pic" idx="2"/>
          </p:nvPr>
        </p:nvSpPr>
        <p:spPr>
          <a:xfrm>
            <a:off x="1792288" y="612775"/>
            <a:ext cx="5486484" cy="4114758"/>
          </a:xfrm>
          <a:prstGeom prst="rect">
            <a:avLst/>
          </a:prstGeom>
          <a:noFill/>
          <a:ln>
            <a:noFill/>
          </a:ln>
        </p:spPr>
        <p:txBody>
          <a:bodyPr wrap="square" lIns="91411" tIns="91411" rIns="91411" bIns="91411" anchor="t" anchorCtr="0"/>
          <a:lstStyle>
            <a:lvl1pPr marL="0" marR="0" lvl="0" indent="0" algn="l" rtl="0">
              <a:spcBef>
                <a:spcPts val="633"/>
              </a:spcBef>
              <a:buClr>
                <a:schemeClr val="dk1"/>
              </a:buClr>
              <a:buSzPts val="2000"/>
              <a:buFont typeface="Arial"/>
              <a:buNone/>
              <a:defRPr sz="3200" b="0" i="0" u="none" strike="noStrike" cap="none">
                <a:solidFill>
                  <a:schemeClr val="dk1"/>
                </a:solidFill>
                <a:latin typeface="Century Gothic"/>
                <a:ea typeface="Century Gothic"/>
                <a:cs typeface="Century Gothic"/>
                <a:sym typeface="Century Gothic"/>
              </a:defRPr>
            </a:lvl1pPr>
            <a:lvl2pPr marL="455351" marR="0" lvl="1" indent="0" algn="l" rtl="0">
              <a:spcBef>
                <a:spcPts val="562"/>
              </a:spcBef>
              <a:buClr>
                <a:schemeClr val="dk1"/>
              </a:buClr>
              <a:buSzPts val="2000"/>
              <a:buFont typeface="Arial"/>
              <a:buNone/>
              <a:defRPr sz="2800" b="0" i="0" u="none" strike="noStrike" cap="none">
                <a:solidFill>
                  <a:schemeClr val="dk1"/>
                </a:solidFill>
                <a:latin typeface="Century Gothic"/>
                <a:ea typeface="Century Gothic"/>
                <a:cs typeface="Century Gothic"/>
                <a:sym typeface="Century Gothic"/>
              </a:defRPr>
            </a:lvl2pPr>
            <a:lvl3pPr marL="910702" marR="0" lvl="2" indent="0" algn="l" rtl="0">
              <a:spcBef>
                <a:spcPts val="492"/>
              </a:spcBef>
              <a:buClr>
                <a:schemeClr val="dk1"/>
              </a:buClr>
              <a:buSzPts val="2000"/>
              <a:buFont typeface="Arial"/>
              <a:buNone/>
              <a:defRPr sz="2400" b="0" i="0" u="none" strike="noStrike" cap="none">
                <a:solidFill>
                  <a:schemeClr val="dk1"/>
                </a:solidFill>
                <a:latin typeface="Century Gothic"/>
                <a:ea typeface="Century Gothic"/>
                <a:cs typeface="Century Gothic"/>
                <a:sym typeface="Century Gothic"/>
              </a:defRPr>
            </a:lvl3pPr>
            <a:lvl4pPr marL="1374982" marR="0" lvl="3" indent="0" algn="l" rtl="0">
              <a:spcBef>
                <a:spcPts val="422"/>
              </a:spcBef>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L="1830333" marR="0" lvl="4" indent="0" algn="l" rtl="0">
              <a:spcBef>
                <a:spcPts val="422"/>
              </a:spcBef>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L="2285685" marR="0" lvl="5" indent="0" algn="l" rtl="0">
              <a:spcBef>
                <a:spcPts val="422"/>
              </a:spcBef>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L="2741037" marR="0" lvl="6" indent="0" algn="l" rtl="0">
              <a:spcBef>
                <a:spcPts val="422"/>
              </a:spcBef>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L="3196388" marR="0" lvl="7" indent="0" algn="l" rtl="0">
              <a:spcBef>
                <a:spcPts val="422"/>
              </a:spcBef>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L="3660668" marR="0" lvl="8" indent="0" algn="l" rtl="0">
              <a:spcBef>
                <a:spcPts val="422"/>
              </a:spcBef>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99" name="Shape 199"/>
          <p:cNvSpPr txBox="1">
            <a:spLocks noGrp="1"/>
          </p:cNvSpPr>
          <p:nvPr>
            <p:ph type="body" idx="1"/>
          </p:nvPr>
        </p:nvSpPr>
        <p:spPr>
          <a:xfrm>
            <a:off x="1792288" y="5367337"/>
            <a:ext cx="5486484" cy="804938"/>
          </a:xfrm>
          <a:prstGeom prst="rect">
            <a:avLst/>
          </a:prstGeom>
          <a:noFill/>
          <a:ln>
            <a:noFill/>
          </a:ln>
        </p:spPr>
        <p:txBody>
          <a:bodyPr wrap="square" lIns="91411" tIns="91411" rIns="91411" bIns="91411" anchor="t" anchorCtr="0"/>
          <a:lstStyle>
            <a:lvl1pPr marL="0" marR="0" lvl="0" indent="0" algn="l" rtl="0">
              <a:spcBef>
                <a:spcPts val="281"/>
              </a:spcBef>
              <a:buClr>
                <a:schemeClr val="dk1"/>
              </a:buClr>
              <a:buSzPts val="4600"/>
              <a:buFont typeface="Arial"/>
              <a:buNone/>
              <a:defRPr sz="1400" b="0" i="0" u="none" strike="noStrike" cap="none">
                <a:solidFill>
                  <a:schemeClr val="dk1"/>
                </a:solidFill>
                <a:latin typeface="Century Gothic"/>
                <a:ea typeface="Century Gothic"/>
                <a:cs typeface="Century Gothic"/>
                <a:sym typeface="Century Gothic"/>
              </a:defRPr>
            </a:lvl1pPr>
            <a:lvl2pPr marL="455351" marR="0" lvl="1" indent="0" algn="l" rtl="0">
              <a:spcBef>
                <a:spcPts val="211"/>
              </a:spcBef>
              <a:buClr>
                <a:schemeClr val="dk1"/>
              </a:buClr>
              <a:buSzPts val="4000"/>
              <a:buFont typeface="Arial"/>
              <a:buNone/>
              <a:defRPr sz="1200" b="0" i="0" u="none" strike="noStrike" cap="none">
                <a:solidFill>
                  <a:schemeClr val="dk1"/>
                </a:solidFill>
                <a:latin typeface="Century Gothic"/>
                <a:ea typeface="Century Gothic"/>
                <a:cs typeface="Century Gothic"/>
                <a:sym typeface="Century Gothic"/>
              </a:defRPr>
            </a:lvl2pPr>
            <a:lvl3pPr marL="910702" marR="0" lvl="2" indent="0" algn="l" rtl="0">
              <a:spcBef>
                <a:spcPts val="211"/>
              </a:spcBef>
              <a:buClr>
                <a:schemeClr val="dk1"/>
              </a:buClr>
              <a:buSzPts val="3400"/>
              <a:buFont typeface="Arial"/>
              <a:buNone/>
              <a:defRPr sz="1000" b="0" i="0" u="none" strike="noStrike" cap="none">
                <a:solidFill>
                  <a:schemeClr val="dk1"/>
                </a:solidFill>
                <a:latin typeface="Century Gothic"/>
                <a:ea typeface="Century Gothic"/>
                <a:cs typeface="Century Gothic"/>
                <a:sym typeface="Century Gothic"/>
              </a:defRPr>
            </a:lvl3pPr>
            <a:lvl4pPr marL="1374982" marR="0" lvl="3"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4pPr>
            <a:lvl5pPr marL="1830333" marR="0" lvl="4"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5pPr>
            <a:lvl6pPr marL="2285685" marR="0" lvl="5"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6pPr>
            <a:lvl7pPr marL="2741037" marR="0" lvl="6"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7pPr>
            <a:lvl8pPr marL="3196388" marR="0" lvl="7"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8pPr>
            <a:lvl9pPr marL="3660668" marR="0" lvl="8" indent="0" algn="l" rtl="0">
              <a:spcBef>
                <a:spcPts val="211"/>
              </a:spcBef>
              <a:buClr>
                <a:schemeClr val="dk1"/>
              </a:buClr>
              <a:buSzPts val="28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200" name="Shape 200"/>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201" name="Shape 201"/>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202" name="Shape 202"/>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13358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1" y="274638"/>
            <a:ext cx="8229516" cy="1143070"/>
          </a:xfrm>
          <a:prstGeom prst="rect">
            <a:avLst/>
          </a:prstGeom>
          <a:noFill/>
          <a:ln>
            <a:noFill/>
          </a:ln>
        </p:spPr>
        <p:txBody>
          <a:bodyPr wrap="square" lIns="91411" tIns="91411" rIns="91411" bIns="91411" anchor="ctr" anchorCtr="0"/>
          <a:lstStyle>
            <a:lvl1pPr marL="0" marR="0" lvl="0" indent="0" algn="l" rtl="0">
              <a:spcBef>
                <a:spcPts val="0"/>
              </a:spcBef>
              <a:buClr>
                <a:schemeClr val="dk1"/>
              </a:buClr>
              <a:buSzPts val="2000"/>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205" name="Shape 205"/>
          <p:cNvSpPr txBox="1">
            <a:spLocks noGrp="1"/>
          </p:cNvSpPr>
          <p:nvPr>
            <p:ph type="body" idx="1"/>
          </p:nvPr>
        </p:nvSpPr>
        <p:spPr>
          <a:xfrm rot="5400000">
            <a:off x="2308999" y="-251514"/>
            <a:ext cx="4526086" cy="8229516"/>
          </a:xfrm>
          <a:prstGeom prst="rect">
            <a:avLst/>
          </a:prstGeom>
          <a:noFill/>
          <a:ln>
            <a:noFill/>
          </a:ln>
        </p:spPr>
        <p:txBody>
          <a:bodyPr wrap="square" lIns="91411" tIns="91411" rIns="91411" bIns="91411" anchor="t" anchorCtr="0"/>
          <a:lstStyle>
            <a:lvl1pPr marL="339281" marR="0" lvl="0" indent="-133927" algn="l" rtl="0">
              <a:spcBef>
                <a:spcPts val="633"/>
              </a:spcBef>
              <a:buClr>
                <a:schemeClr val="dk1"/>
              </a:buClr>
              <a:buSzPts val="4600"/>
              <a:buFont typeface="Arial"/>
              <a:buChar char="•"/>
              <a:defRPr sz="3200" b="0" i="0" u="none" strike="noStrike" cap="none">
                <a:solidFill>
                  <a:schemeClr val="dk1"/>
                </a:solidFill>
                <a:latin typeface="Century Gothic"/>
                <a:ea typeface="Century Gothic"/>
                <a:cs typeface="Century Gothic"/>
                <a:sym typeface="Century Gothic"/>
              </a:defRPr>
            </a:lvl1pPr>
            <a:lvl2pPr marL="741062" marR="0" lvl="1" indent="-107141" algn="l" rtl="0">
              <a:spcBef>
                <a:spcPts val="562"/>
              </a:spcBef>
              <a:buClr>
                <a:schemeClr val="dk1"/>
              </a:buClr>
              <a:buSzPts val="4000"/>
              <a:buFont typeface="Arial"/>
              <a:buChar char="–"/>
              <a:defRPr sz="2800" b="0" i="0" u="none" strike="noStrike" cap="none">
                <a:solidFill>
                  <a:schemeClr val="dk1"/>
                </a:solidFill>
                <a:latin typeface="Century Gothic"/>
                <a:ea typeface="Century Gothic"/>
                <a:cs typeface="Century Gothic"/>
                <a:sym typeface="Century Gothic"/>
              </a:defRPr>
            </a:lvl2pPr>
            <a:lvl3pPr marL="1142841" marR="0" lvl="2" indent="-80356" algn="l" rtl="0">
              <a:spcBef>
                <a:spcPts val="492"/>
              </a:spcBef>
              <a:buClr>
                <a:schemeClr val="dk1"/>
              </a:buClr>
              <a:buSzPts val="3400"/>
              <a:buFont typeface="Arial"/>
              <a:buChar char="•"/>
              <a:defRPr sz="2400" b="0" i="0" u="none" strike="noStrike" cap="none">
                <a:solidFill>
                  <a:schemeClr val="dk1"/>
                </a:solidFill>
                <a:latin typeface="Century Gothic"/>
                <a:ea typeface="Century Gothic"/>
                <a:cs typeface="Century Gothic"/>
                <a:sym typeface="Century Gothic"/>
              </a:defRPr>
            </a:lvl3pPr>
            <a:lvl4pPr marL="1598193" marR="0" lvl="3"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4pPr>
            <a:lvl5pPr marL="2053545" marR="0" lvl="4"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5pPr>
            <a:lvl6pPr marL="2517824" marR="0" lvl="5" indent="-107141"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6pPr>
            <a:lvl7pPr marL="2973176" marR="0" lvl="6" indent="-107141"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7pPr>
            <a:lvl8pPr marL="3428527" marR="0" lvl="7"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8pPr>
            <a:lvl9pPr marL="3883878" marR="0" lvl="8"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06" name="Shape 206"/>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207" name="Shape 207"/>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208" name="Shape 208"/>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769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rot="5400000">
            <a:off x="4732355" y="2171600"/>
            <a:ext cx="5851406" cy="2057484"/>
          </a:xfrm>
          <a:prstGeom prst="rect">
            <a:avLst/>
          </a:prstGeom>
          <a:noFill/>
          <a:ln>
            <a:noFill/>
          </a:ln>
        </p:spPr>
        <p:txBody>
          <a:bodyPr wrap="square" lIns="91411" tIns="91411" rIns="91411" bIns="91411" anchor="ctr" anchorCtr="0"/>
          <a:lstStyle>
            <a:lvl1pPr marL="0" marR="0" lvl="0" indent="0" algn="l" rtl="0">
              <a:spcBef>
                <a:spcPts val="0"/>
              </a:spcBef>
              <a:buClr>
                <a:schemeClr val="dk1"/>
              </a:buClr>
              <a:buSzPts val="2000"/>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1800"/>
            </a:lvl2pPr>
            <a:lvl3pPr lvl="2" indent="0" rtl="0">
              <a:spcBef>
                <a:spcPts val="0"/>
              </a:spcBef>
              <a:buSzPts val="2000"/>
              <a:buNone/>
              <a:defRPr sz="1800"/>
            </a:lvl3pPr>
            <a:lvl4pPr lvl="3" indent="0" rtl="0">
              <a:spcBef>
                <a:spcPts val="0"/>
              </a:spcBef>
              <a:buSzPts val="2000"/>
              <a:buNone/>
              <a:defRPr sz="1800"/>
            </a:lvl4pPr>
            <a:lvl5pPr lvl="4" indent="0" rtl="0">
              <a:spcBef>
                <a:spcPts val="0"/>
              </a:spcBef>
              <a:buSzPts val="2000"/>
              <a:buNone/>
              <a:defRPr sz="1800"/>
            </a:lvl5pPr>
            <a:lvl6pPr lvl="5" indent="0" rtl="0">
              <a:spcBef>
                <a:spcPts val="0"/>
              </a:spcBef>
              <a:buSzPts val="2000"/>
              <a:buNone/>
              <a:defRPr sz="1800"/>
            </a:lvl6pPr>
            <a:lvl7pPr lvl="6" indent="0" rtl="0">
              <a:spcBef>
                <a:spcPts val="0"/>
              </a:spcBef>
              <a:buSzPts val="2000"/>
              <a:buNone/>
              <a:defRPr sz="1800"/>
            </a:lvl7pPr>
            <a:lvl8pPr lvl="7" indent="0" rtl="0">
              <a:spcBef>
                <a:spcPts val="0"/>
              </a:spcBef>
              <a:buSzPts val="2000"/>
              <a:buNone/>
              <a:defRPr sz="1800"/>
            </a:lvl8pPr>
            <a:lvl9pPr lvl="8" indent="0" rtl="0">
              <a:spcBef>
                <a:spcPts val="0"/>
              </a:spcBef>
              <a:buSzPts val="2000"/>
              <a:buNone/>
              <a:defRPr sz="1800"/>
            </a:lvl9pPr>
          </a:lstStyle>
          <a:p>
            <a:endParaRPr/>
          </a:p>
        </p:txBody>
      </p:sp>
      <p:sp>
        <p:nvSpPr>
          <p:cNvPr id="211" name="Shape 211"/>
          <p:cNvSpPr txBox="1">
            <a:spLocks noGrp="1"/>
          </p:cNvSpPr>
          <p:nvPr>
            <p:ph type="body" idx="1"/>
          </p:nvPr>
        </p:nvSpPr>
        <p:spPr>
          <a:xfrm rot="5400000">
            <a:off x="541430" y="190475"/>
            <a:ext cx="5851406" cy="6019734"/>
          </a:xfrm>
          <a:prstGeom prst="rect">
            <a:avLst/>
          </a:prstGeom>
          <a:noFill/>
          <a:ln>
            <a:noFill/>
          </a:ln>
        </p:spPr>
        <p:txBody>
          <a:bodyPr wrap="square" lIns="91411" tIns="91411" rIns="91411" bIns="91411" anchor="t" anchorCtr="0"/>
          <a:lstStyle>
            <a:lvl1pPr marL="339281" marR="0" lvl="0" indent="-133927" algn="l" rtl="0">
              <a:spcBef>
                <a:spcPts val="633"/>
              </a:spcBef>
              <a:buClr>
                <a:schemeClr val="dk1"/>
              </a:buClr>
              <a:buSzPts val="4600"/>
              <a:buFont typeface="Arial"/>
              <a:buChar char="•"/>
              <a:defRPr sz="3200" b="0" i="0" u="none" strike="noStrike" cap="none">
                <a:solidFill>
                  <a:schemeClr val="dk1"/>
                </a:solidFill>
                <a:latin typeface="Century Gothic"/>
                <a:ea typeface="Century Gothic"/>
                <a:cs typeface="Century Gothic"/>
                <a:sym typeface="Century Gothic"/>
              </a:defRPr>
            </a:lvl1pPr>
            <a:lvl2pPr marL="741062" marR="0" lvl="1" indent="-107141" algn="l" rtl="0">
              <a:spcBef>
                <a:spcPts val="562"/>
              </a:spcBef>
              <a:buClr>
                <a:schemeClr val="dk1"/>
              </a:buClr>
              <a:buSzPts val="4000"/>
              <a:buFont typeface="Arial"/>
              <a:buChar char="–"/>
              <a:defRPr sz="2800" b="0" i="0" u="none" strike="noStrike" cap="none">
                <a:solidFill>
                  <a:schemeClr val="dk1"/>
                </a:solidFill>
                <a:latin typeface="Century Gothic"/>
                <a:ea typeface="Century Gothic"/>
                <a:cs typeface="Century Gothic"/>
                <a:sym typeface="Century Gothic"/>
              </a:defRPr>
            </a:lvl2pPr>
            <a:lvl3pPr marL="1142841" marR="0" lvl="2" indent="-80356" algn="l" rtl="0">
              <a:spcBef>
                <a:spcPts val="492"/>
              </a:spcBef>
              <a:buClr>
                <a:schemeClr val="dk1"/>
              </a:buClr>
              <a:buSzPts val="3400"/>
              <a:buFont typeface="Arial"/>
              <a:buChar char="•"/>
              <a:defRPr sz="2400" b="0" i="0" u="none" strike="noStrike" cap="none">
                <a:solidFill>
                  <a:schemeClr val="dk1"/>
                </a:solidFill>
                <a:latin typeface="Century Gothic"/>
                <a:ea typeface="Century Gothic"/>
                <a:cs typeface="Century Gothic"/>
                <a:sym typeface="Century Gothic"/>
              </a:defRPr>
            </a:lvl3pPr>
            <a:lvl4pPr marL="1598193" marR="0" lvl="3"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4pPr>
            <a:lvl5pPr marL="2053545" marR="0" lvl="4"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5pPr>
            <a:lvl6pPr marL="2517824" marR="0" lvl="5" indent="-107141"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6pPr>
            <a:lvl7pPr marL="2973176" marR="0" lvl="6" indent="-107141"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7pPr>
            <a:lvl8pPr marL="3428527" marR="0" lvl="7"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8pPr>
            <a:lvl9pPr marL="3883878" marR="0" lvl="8" indent="-98213" algn="l" rtl="0">
              <a:spcBef>
                <a:spcPts val="422"/>
              </a:spcBef>
              <a:buClr>
                <a:schemeClr val="dk1"/>
              </a:buClr>
              <a:buSzPts val="28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12" name="Shape 212"/>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213" name="Shape 213"/>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214" name="Shape 214"/>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5189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9"/>
        <p:cNvGrpSpPr/>
        <p:nvPr/>
      </p:nvGrpSpPr>
      <p:grpSpPr>
        <a:xfrm>
          <a:off x="0" y="0"/>
          <a:ext cx="0" cy="0"/>
          <a:chOff x="0" y="0"/>
          <a:chExt cx="0" cy="0"/>
        </a:xfrm>
      </p:grpSpPr>
      <p:sp>
        <p:nvSpPr>
          <p:cNvPr id="40" name="Shape 40"/>
          <p:cNvSpPr/>
          <p:nvPr/>
        </p:nvSpPr>
        <p:spPr>
          <a:xfrm>
            <a:off x="767952" y="1875233"/>
            <a:ext cx="1071562" cy="1071562"/>
          </a:xfrm>
          <a:prstGeom prst="rect">
            <a:avLst/>
          </a:prstGeom>
          <a:solidFill>
            <a:srgbClr val="002453"/>
          </a:solidFill>
          <a:ln>
            <a:noFill/>
          </a:ln>
          <a:effectLst>
            <a:outerShdw blurRad="50799" dist="38100" dir="2700000" algn="tl" rotWithShape="0">
              <a:srgbClr val="000000">
                <a:alpha val="40000"/>
              </a:srgbClr>
            </a:outerShdw>
          </a:effectLst>
        </p:spPr>
        <p:txBody>
          <a:bodyPr lIns="35700" tIns="35700" rIns="35700" bIns="35700" anchor="ctr" anchorCtr="0">
            <a:noAutofit/>
          </a:bodyPr>
          <a:lstStyle/>
          <a:p>
            <a:pPr marL="160729" marR="0" lvl="0" indent="-8328" algn="l" rtl="0">
              <a:lnSpc>
                <a:spcPct val="100000"/>
              </a:lnSpc>
              <a:spcBef>
                <a:spcPts val="0"/>
              </a:spcBef>
              <a:spcAft>
                <a:spcPts val="0"/>
              </a:spcAft>
              <a:buClr>
                <a:schemeClr val="dk1"/>
              </a:buClr>
              <a:buFont typeface="Century Gothic"/>
              <a:buNone/>
            </a:pPr>
            <a:endParaRPr sz="1300" b="0" i="0" u="none" strike="noStrike" cap="none">
              <a:solidFill>
                <a:srgbClr val="5C6670"/>
              </a:solidFill>
              <a:latin typeface="Trebuchet MS"/>
              <a:ea typeface="Trebuchet MS"/>
              <a:cs typeface="Trebuchet MS"/>
              <a:sym typeface="Trebuchet MS"/>
            </a:endParaRPr>
          </a:p>
        </p:txBody>
      </p:sp>
      <p:sp>
        <p:nvSpPr>
          <p:cNvPr id="41" name="Shape 41"/>
          <p:cNvSpPr txBox="1"/>
          <p:nvPr/>
        </p:nvSpPr>
        <p:spPr>
          <a:xfrm>
            <a:off x="714375" y="1500187"/>
            <a:ext cx="2946796" cy="341918"/>
          </a:xfrm>
          <a:prstGeom prst="rect">
            <a:avLst/>
          </a:prstGeom>
          <a:noFill/>
          <a:ln>
            <a:noFill/>
          </a:ln>
        </p:spPr>
        <p:txBody>
          <a:bodyPr lIns="64275" tIns="32125" rIns="64275" bIns="32125" anchor="t" anchorCtr="0">
            <a:noAutofit/>
          </a:bodyPr>
          <a:lstStyle/>
          <a:p>
            <a:pPr marL="0" marR="0" lvl="0" indent="0" algn="l" rtl="0">
              <a:spcBef>
                <a:spcPts val="0"/>
              </a:spcBef>
              <a:buSzPct val="25000"/>
              <a:buNone/>
            </a:pPr>
            <a:r>
              <a:rPr lang="en-US" sz="1800" b="0" i="0" u="none" strike="noStrike" cap="none">
                <a:solidFill>
                  <a:srgbClr val="FFFFFF"/>
                </a:solidFill>
                <a:latin typeface="Century Gothic"/>
                <a:ea typeface="Century Gothic"/>
                <a:cs typeface="Century Gothic"/>
                <a:sym typeface="Century Gothic"/>
              </a:rPr>
              <a:t>Primary Colors</a:t>
            </a:r>
          </a:p>
        </p:txBody>
      </p:sp>
      <p:sp>
        <p:nvSpPr>
          <p:cNvPr id="42" name="Shape 42"/>
          <p:cNvSpPr/>
          <p:nvPr/>
        </p:nvSpPr>
        <p:spPr>
          <a:xfrm>
            <a:off x="2160983" y="1875233"/>
            <a:ext cx="1071562" cy="1071562"/>
          </a:xfrm>
          <a:prstGeom prst="rect">
            <a:avLst/>
          </a:prstGeom>
          <a:solidFill>
            <a:srgbClr val="606F76"/>
          </a:solidFill>
          <a:ln>
            <a:noFill/>
          </a:ln>
          <a:effectLst>
            <a:outerShdw blurRad="50799" dist="38100" dir="2700000" algn="tl" rotWithShape="0">
              <a:srgbClr val="000000">
                <a:alpha val="40000"/>
              </a:srgbClr>
            </a:outerShdw>
          </a:effectLst>
        </p:spPr>
        <p:txBody>
          <a:bodyPr lIns="35700" tIns="35700" rIns="35700" bIns="35700" anchor="ctr" anchorCtr="0">
            <a:noAutofit/>
          </a:bodyPr>
          <a:lstStyle/>
          <a:p>
            <a:pPr marL="160729" marR="0" lvl="0" indent="-8328" algn="l" rtl="0">
              <a:lnSpc>
                <a:spcPct val="100000"/>
              </a:lnSpc>
              <a:spcBef>
                <a:spcPts val="0"/>
              </a:spcBef>
              <a:spcAft>
                <a:spcPts val="0"/>
              </a:spcAft>
              <a:buClr>
                <a:schemeClr val="dk1"/>
              </a:buClr>
              <a:buFont typeface="Century Gothic"/>
              <a:buNone/>
            </a:pPr>
            <a:endParaRPr sz="1300" b="0" i="0" u="none" strike="noStrike" cap="none">
              <a:solidFill>
                <a:srgbClr val="5C6670"/>
              </a:solidFill>
              <a:latin typeface="Trebuchet MS"/>
              <a:ea typeface="Trebuchet MS"/>
              <a:cs typeface="Trebuchet MS"/>
              <a:sym typeface="Trebuchet MS"/>
            </a:endParaRPr>
          </a:p>
        </p:txBody>
      </p:sp>
      <p:sp>
        <p:nvSpPr>
          <p:cNvPr id="43" name="Shape 43"/>
          <p:cNvSpPr/>
          <p:nvPr/>
        </p:nvSpPr>
        <p:spPr>
          <a:xfrm>
            <a:off x="3554014" y="1875233"/>
            <a:ext cx="1071562" cy="1071562"/>
          </a:xfrm>
          <a:prstGeom prst="rect">
            <a:avLst/>
          </a:prstGeom>
          <a:solidFill>
            <a:srgbClr val="FDBA13"/>
          </a:solidFill>
          <a:ln>
            <a:noFill/>
          </a:ln>
          <a:effectLst>
            <a:outerShdw blurRad="50799" dist="38100" dir="2700000" algn="tl" rotWithShape="0">
              <a:srgbClr val="000000">
                <a:alpha val="40000"/>
              </a:srgbClr>
            </a:outerShdw>
          </a:effectLst>
        </p:spPr>
        <p:txBody>
          <a:bodyPr lIns="35700" tIns="35700" rIns="35700" bIns="35700" anchor="ctr" anchorCtr="0">
            <a:noAutofit/>
          </a:bodyPr>
          <a:lstStyle/>
          <a:p>
            <a:pPr marL="160729" marR="0" lvl="0" indent="-8328" algn="l" rtl="0">
              <a:lnSpc>
                <a:spcPct val="100000"/>
              </a:lnSpc>
              <a:spcBef>
                <a:spcPts val="0"/>
              </a:spcBef>
              <a:spcAft>
                <a:spcPts val="0"/>
              </a:spcAft>
              <a:buClr>
                <a:schemeClr val="dk1"/>
              </a:buClr>
              <a:buFont typeface="Century Gothic"/>
              <a:buNone/>
            </a:pPr>
            <a:endParaRPr sz="1300" b="0" i="0" u="none" strike="noStrike" cap="none">
              <a:solidFill>
                <a:srgbClr val="5C6670"/>
              </a:solidFill>
              <a:latin typeface="Trebuchet MS"/>
              <a:ea typeface="Trebuchet MS"/>
              <a:cs typeface="Trebuchet MS"/>
              <a:sym typeface="Trebuchet MS"/>
            </a:endParaRPr>
          </a:p>
        </p:txBody>
      </p:sp>
      <p:sp>
        <p:nvSpPr>
          <p:cNvPr id="44" name="Shape 44"/>
          <p:cNvSpPr/>
          <p:nvPr/>
        </p:nvSpPr>
        <p:spPr>
          <a:xfrm>
            <a:off x="2160983" y="3214686"/>
            <a:ext cx="1071562" cy="1071562"/>
          </a:xfrm>
          <a:prstGeom prst="rect">
            <a:avLst/>
          </a:prstGeom>
          <a:solidFill>
            <a:srgbClr val="FFFFFF"/>
          </a:solidFill>
          <a:ln>
            <a:noFill/>
          </a:ln>
          <a:effectLst>
            <a:outerShdw blurRad="50799" dist="38100" dir="2700000" algn="tl" rotWithShape="0">
              <a:srgbClr val="000000">
                <a:alpha val="40000"/>
              </a:srgbClr>
            </a:outerShdw>
          </a:effectLst>
        </p:spPr>
        <p:txBody>
          <a:bodyPr lIns="35700" tIns="35700" rIns="35700" bIns="35700" anchor="ctr" anchorCtr="0">
            <a:noAutofit/>
          </a:bodyPr>
          <a:lstStyle/>
          <a:p>
            <a:pPr marL="160729" marR="0" lvl="0" indent="-8328" algn="l" rtl="0">
              <a:lnSpc>
                <a:spcPct val="100000"/>
              </a:lnSpc>
              <a:spcBef>
                <a:spcPts val="0"/>
              </a:spcBef>
              <a:spcAft>
                <a:spcPts val="0"/>
              </a:spcAft>
              <a:buClr>
                <a:schemeClr val="dk1"/>
              </a:buClr>
              <a:buFont typeface="Century Gothic"/>
              <a:buNone/>
            </a:pPr>
            <a:endParaRPr sz="1300" b="0" i="0" u="none" strike="noStrike" cap="none">
              <a:solidFill>
                <a:srgbClr val="5C6670"/>
              </a:solidFill>
              <a:latin typeface="Trebuchet MS"/>
              <a:ea typeface="Trebuchet MS"/>
              <a:cs typeface="Trebuchet MS"/>
              <a:sym typeface="Trebuchet MS"/>
            </a:endParaRPr>
          </a:p>
        </p:txBody>
      </p:sp>
      <p:sp>
        <p:nvSpPr>
          <p:cNvPr id="45" name="Shape 45"/>
          <p:cNvSpPr/>
          <p:nvPr/>
        </p:nvSpPr>
        <p:spPr>
          <a:xfrm>
            <a:off x="767952" y="3214686"/>
            <a:ext cx="1071562" cy="1071562"/>
          </a:xfrm>
          <a:prstGeom prst="rect">
            <a:avLst/>
          </a:prstGeom>
          <a:solidFill>
            <a:srgbClr val="D22630"/>
          </a:solidFill>
          <a:ln>
            <a:noFill/>
          </a:ln>
          <a:effectLst>
            <a:outerShdw blurRad="50799" dist="38100" dir="2700000" algn="tl" rotWithShape="0">
              <a:srgbClr val="000000">
                <a:alpha val="40000"/>
              </a:srgbClr>
            </a:outerShdw>
          </a:effectLst>
        </p:spPr>
        <p:txBody>
          <a:bodyPr lIns="35700" tIns="35700" rIns="35700" bIns="35700" anchor="ctr" anchorCtr="0">
            <a:noAutofit/>
          </a:bodyPr>
          <a:lstStyle/>
          <a:p>
            <a:pPr marL="160729" marR="0" lvl="0" indent="-8328" algn="l" rtl="0">
              <a:lnSpc>
                <a:spcPct val="100000"/>
              </a:lnSpc>
              <a:spcBef>
                <a:spcPts val="0"/>
              </a:spcBef>
              <a:spcAft>
                <a:spcPts val="0"/>
              </a:spcAft>
              <a:buClr>
                <a:schemeClr val="dk1"/>
              </a:buClr>
              <a:buFont typeface="Century Gothic"/>
              <a:buNone/>
            </a:pPr>
            <a:endParaRPr sz="1300" b="0" i="0" u="none" strike="noStrike" cap="none">
              <a:solidFill>
                <a:srgbClr val="5C6670"/>
              </a:solidFill>
              <a:latin typeface="Trebuchet MS"/>
              <a:ea typeface="Trebuchet MS"/>
              <a:cs typeface="Trebuchet MS"/>
              <a:sym typeface="Trebuchet MS"/>
            </a:endParaRPr>
          </a:p>
        </p:txBody>
      </p:sp>
      <p:sp>
        <p:nvSpPr>
          <p:cNvPr id="46" name="Shape 46"/>
          <p:cNvSpPr txBox="1"/>
          <p:nvPr/>
        </p:nvSpPr>
        <p:spPr>
          <a:xfrm>
            <a:off x="714375" y="4875610"/>
            <a:ext cx="7822405" cy="1634580"/>
          </a:xfrm>
          <a:prstGeom prst="rect">
            <a:avLst/>
          </a:prstGeom>
          <a:noFill/>
          <a:ln>
            <a:noFill/>
          </a:ln>
        </p:spPr>
        <p:txBody>
          <a:bodyPr lIns="64275" tIns="32125" rIns="64275" bIns="32125" anchor="t" anchorCtr="0">
            <a:noAutofit/>
          </a:bodyPr>
          <a:lstStyle/>
          <a:p>
            <a:pPr marL="190866" marR="0" lvl="0" indent="-190866" algn="l" rtl="0">
              <a:spcBef>
                <a:spcPts val="0"/>
              </a:spcBef>
              <a:buClr>
                <a:srgbClr val="FFFFFF"/>
              </a:buClr>
              <a:buSzPct val="75000"/>
              <a:buFont typeface="Century Gothic"/>
              <a:buChar char="•"/>
            </a:pPr>
            <a:r>
              <a:rPr lang="en-US" sz="1200">
                <a:solidFill>
                  <a:srgbClr val="FFFFFF"/>
                </a:solidFill>
                <a:latin typeface="Century Gothic"/>
                <a:ea typeface="Century Gothic"/>
                <a:cs typeface="Century Gothic"/>
                <a:sym typeface="Century Gothic"/>
              </a:rPr>
              <a:t>When inserting lockups into keynote slide presentations, use png rgb 300 medium file for the crispest result. You will need to scale this image down to the appropriate size. To preserve height-to-width ratio hold, “shift” while scaling.</a:t>
            </a:r>
          </a:p>
          <a:p>
            <a:pPr marL="190866" marR="0" lvl="0" indent="-190866" algn="l" rtl="0">
              <a:spcBef>
                <a:spcPts val="0"/>
              </a:spcBef>
              <a:buClr>
                <a:schemeClr val="dk1"/>
              </a:buClr>
              <a:buFont typeface="Century Gothic"/>
              <a:buNone/>
            </a:pPr>
            <a:endParaRPr sz="1200">
              <a:solidFill>
                <a:srgbClr val="FFFFFF"/>
              </a:solidFill>
              <a:latin typeface="Century Gothic"/>
              <a:ea typeface="Century Gothic"/>
              <a:cs typeface="Century Gothic"/>
              <a:sym typeface="Century Gothic"/>
            </a:endParaRPr>
          </a:p>
          <a:p>
            <a:pPr marL="190866" marR="0" lvl="0" indent="-190866" algn="l" rtl="0">
              <a:spcBef>
                <a:spcPts val="0"/>
              </a:spcBef>
              <a:buClr>
                <a:srgbClr val="FFFFFF"/>
              </a:buClr>
              <a:buSzPct val="75000"/>
              <a:buFont typeface="Century Gothic"/>
              <a:buChar char="•"/>
            </a:pPr>
            <a:r>
              <a:rPr lang="en-US" sz="1200">
                <a:solidFill>
                  <a:srgbClr val="FFFFFF"/>
                </a:solidFill>
                <a:latin typeface="Century Gothic"/>
                <a:ea typeface="Century Gothic"/>
                <a:cs typeface="Century Gothic"/>
                <a:sym typeface="Century Gothic"/>
              </a:rPr>
              <a:t>Reference the Colorado Brand Guidelines for more information.</a:t>
            </a:r>
          </a:p>
          <a:p>
            <a:pPr marL="190866" marR="0" lvl="0" indent="-190866" algn="l" rtl="0">
              <a:spcBef>
                <a:spcPts val="0"/>
              </a:spcBef>
              <a:spcAft>
                <a:spcPts val="0"/>
              </a:spcAft>
              <a:buClr>
                <a:schemeClr val="dk1"/>
              </a:buClr>
              <a:buFont typeface="Century Gothic"/>
              <a:buNone/>
            </a:pPr>
            <a:endParaRPr sz="1200">
              <a:solidFill>
                <a:srgbClr val="FFFFFF"/>
              </a:solidFill>
              <a:latin typeface="Century Gothic"/>
              <a:ea typeface="Century Gothic"/>
              <a:cs typeface="Century Gothic"/>
              <a:sym typeface="Century Gothic"/>
            </a:endParaRPr>
          </a:p>
          <a:p>
            <a:pPr marL="190866" marR="0" lvl="0" indent="-190866" algn="l" rtl="0">
              <a:lnSpc>
                <a:spcPct val="100000"/>
              </a:lnSpc>
              <a:spcBef>
                <a:spcPts val="0"/>
              </a:spcBef>
              <a:spcAft>
                <a:spcPts val="0"/>
              </a:spcAft>
              <a:buClr>
                <a:srgbClr val="FFFFFF"/>
              </a:buClr>
              <a:buSzPct val="75000"/>
              <a:buFont typeface="Century Gothic"/>
              <a:buChar char="•"/>
            </a:pPr>
            <a:r>
              <a:rPr lang="en-US" sz="1200">
                <a:solidFill>
                  <a:srgbClr val="FFFFFF"/>
                </a:solidFill>
                <a:latin typeface="Century Gothic"/>
                <a:ea typeface="Century Gothic"/>
                <a:cs typeface="Century Gothic"/>
                <a:sym typeface="Century Gothic"/>
              </a:rPr>
              <a:t>Use OEDIT logo slides at the end of your presentation as a concluding slide.</a:t>
            </a:r>
          </a:p>
          <a:p>
            <a:pPr marL="190866" marR="0" lvl="0" indent="-190866" algn="l" rtl="0">
              <a:spcBef>
                <a:spcPts val="0"/>
              </a:spcBef>
              <a:buClr>
                <a:schemeClr val="dk1"/>
              </a:buClr>
              <a:buFont typeface="Century Gothic"/>
              <a:buNone/>
            </a:pPr>
            <a:endParaRPr sz="1800">
              <a:solidFill>
                <a:srgbClr val="FFFFFF"/>
              </a:solidFill>
              <a:latin typeface="Century Gothic"/>
              <a:ea typeface="Century Gothic"/>
              <a:cs typeface="Century Gothic"/>
              <a:sym typeface="Century Gothic"/>
            </a:endParaRPr>
          </a:p>
        </p:txBody>
      </p:sp>
      <p:sp>
        <p:nvSpPr>
          <p:cNvPr id="47" name="Shape 47"/>
          <p:cNvSpPr txBox="1"/>
          <p:nvPr/>
        </p:nvSpPr>
        <p:spPr>
          <a:xfrm>
            <a:off x="5750719" y="1500187"/>
            <a:ext cx="2931835" cy="341918"/>
          </a:xfrm>
          <a:prstGeom prst="rect">
            <a:avLst/>
          </a:prstGeom>
          <a:noFill/>
          <a:ln>
            <a:noFill/>
          </a:ln>
        </p:spPr>
        <p:txBody>
          <a:bodyPr lIns="64275" tIns="32125" rIns="64275" bIns="32125" anchor="t" anchorCtr="0">
            <a:noAutofit/>
          </a:bodyPr>
          <a:lstStyle/>
          <a:p>
            <a:pPr marL="0" marR="0" lvl="0" indent="0" algn="l" rtl="0">
              <a:spcBef>
                <a:spcPts val="0"/>
              </a:spcBef>
              <a:buSzPct val="25000"/>
              <a:buNone/>
            </a:pPr>
            <a:r>
              <a:rPr lang="en-US" sz="1800">
                <a:solidFill>
                  <a:srgbClr val="FFFFFF"/>
                </a:solidFill>
                <a:latin typeface="Century Gothic"/>
                <a:ea typeface="Century Gothic"/>
                <a:cs typeface="Century Gothic"/>
                <a:sym typeface="Century Gothic"/>
              </a:rPr>
              <a:t>Secondary Colors</a:t>
            </a:r>
          </a:p>
        </p:txBody>
      </p:sp>
      <p:sp>
        <p:nvSpPr>
          <p:cNvPr id="48" name="Shape 48"/>
          <p:cNvSpPr/>
          <p:nvPr/>
        </p:nvSpPr>
        <p:spPr>
          <a:xfrm>
            <a:off x="5804296" y="1875233"/>
            <a:ext cx="1071562" cy="1071562"/>
          </a:xfrm>
          <a:prstGeom prst="rect">
            <a:avLst/>
          </a:prstGeom>
          <a:solidFill>
            <a:srgbClr val="4DC1DF"/>
          </a:solidFill>
          <a:ln>
            <a:noFill/>
          </a:ln>
          <a:effectLst>
            <a:outerShdw blurRad="50799" dist="38100" dir="2700000" algn="tl" rotWithShape="0">
              <a:srgbClr val="000000">
                <a:alpha val="40000"/>
              </a:srgbClr>
            </a:outerShdw>
          </a:effectLst>
        </p:spPr>
        <p:txBody>
          <a:bodyPr lIns="35700" tIns="35700" rIns="35700" bIns="35700" anchor="ctr" anchorCtr="0">
            <a:noAutofit/>
          </a:bodyPr>
          <a:lstStyle/>
          <a:p>
            <a:pPr marL="160729" marR="0" lvl="0" indent="-8328" algn="l" rtl="0">
              <a:lnSpc>
                <a:spcPct val="100000"/>
              </a:lnSpc>
              <a:spcBef>
                <a:spcPts val="0"/>
              </a:spcBef>
              <a:spcAft>
                <a:spcPts val="0"/>
              </a:spcAft>
              <a:buClr>
                <a:schemeClr val="dk1"/>
              </a:buClr>
              <a:buFont typeface="Century Gothic"/>
              <a:buNone/>
            </a:pPr>
            <a:endParaRPr sz="1300" b="0" i="0" u="none" strike="noStrike" cap="none">
              <a:solidFill>
                <a:srgbClr val="5C6670"/>
              </a:solidFill>
              <a:latin typeface="Trebuchet MS"/>
              <a:ea typeface="Trebuchet MS"/>
              <a:cs typeface="Trebuchet MS"/>
              <a:sym typeface="Trebuchet MS"/>
            </a:endParaRPr>
          </a:p>
        </p:txBody>
      </p:sp>
      <p:sp>
        <p:nvSpPr>
          <p:cNvPr id="49" name="Shape 49"/>
          <p:cNvSpPr/>
          <p:nvPr/>
        </p:nvSpPr>
        <p:spPr>
          <a:xfrm>
            <a:off x="5804296" y="3214686"/>
            <a:ext cx="1071562" cy="1071562"/>
          </a:xfrm>
          <a:prstGeom prst="rect">
            <a:avLst/>
          </a:prstGeom>
          <a:solidFill>
            <a:schemeClr val="accent4"/>
          </a:solidFill>
          <a:ln>
            <a:noFill/>
          </a:ln>
          <a:effectLst>
            <a:outerShdw blurRad="50799" dist="38100" dir="2700000" algn="tl" rotWithShape="0">
              <a:srgbClr val="000000">
                <a:alpha val="40000"/>
              </a:srgbClr>
            </a:outerShdw>
          </a:effectLst>
        </p:spPr>
        <p:txBody>
          <a:bodyPr lIns="35700" tIns="35700" rIns="35700" bIns="35700" anchor="ctr" anchorCtr="0">
            <a:noAutofit/>
          </a:bodyPr>
          <a:lstStyle/>
          <a:p>
            <a:pPr marL="160729" marR="0" lvl="0" indent="-8328" algn="l" rtl="0">
              <a:lnSpc>
                <a:spcPct val="100000"/>
              </a:lnSpc>
              <a:spcBef>
                <a:spcPts val="0"/>
              </a:spcBef>
              <a:spcAft>
                <a:spcPts val="0"/>
              </a:spcAft>
              <a:buClr>
                <a:schemeClr val="dk1"/>
              </a:buClr>
              <a:buFont typeface="Century Gothic"/>
              <a:buNone/>
            </a:pPr>
            <a:endParaRPr sz="1300" b="0" i="0" u="none" strike="noStrike" cap="none">
              <a:solidFill>
                <a:schemeClr val="accent4"/>
              </a:solidFill>
              <a:latin typeface="Trebuchet MS"/>
              <a:ea typeface="Trebuchet MS"/>
              <a:cs typeface="Trebuchet MS"/>
              <a:sym typeface="Trebuchet MS"/>
            </a:endParaRPr>
          </a:p>
        </p:txBody>
      </p:sp>
      <p:sp>
        <p:nvSpPr>
          <p:cNvPr id="50" name="Shape 50"/>
          <p:cNvSpPr txBox="1"/>
          <p:nvPr/>
        </p:nvSpPr>
        <p:spPr>
          <a:xfrm>
            <a:off x="2160983" y="2170876"/>
            <a:ext cx="1071562" cy="465029"/>
          </a:xfrm>
          <a:prstGeom prst="rect">
            <a:avLst/>
          </a:prstGeom>
          <a:noFill/>
          <a:ln>
            <a:noFill/>
          </a:ln>
        </p:spPr>
        <p:txBody>
          <a:bodyPr lIns="64275" tIns="32125" rIns="64275" bIns="32125"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300" b="0" i="0" u="none" strike="noStrike">
                <a:solidFill>
                  <a:srgbClr val="FFFFFF"/>
                </a:solidFill>
                <a:latin typeface="Trebuchet MS"/>
                <a:ea typeface="Trebuchet MS"/>
                <a:cs typeface="Trebuchet MS"/>
                <a:sym typeface="Trebuchet MS"/>
              </a:rPr>
              <a:t>RGB 96/111/118</a:t>
            </a:r>
          </a:p>
        </p:txBody>
      </p:sp>
      <p:sp>
        <p:nvSpPr>
          <p:cNvPr id="51" name="Shape 51"/>
          <p:cNvSpPr txBox="1"/>
          <p:nvPr/>
        </p:nvSpPr>
        <p:spPr>
          <a:xfrm>
            <a:off x="767952" y="2170876"/>
            <a:ext cx="1071562" cy="465029"/>
          </a:xfrm>
          <a:prstGeom prst="rect">
            <a:avLst/>
          </a:prstGeom>
          <a:noFill/>
          <a:ln>
            <a:noFill/>
          </a:ln>
        </p:spPr>
        <p:txBody>
          <a:bodyPr lIns="64275" tIns="32125" rIns="64275" bIns="32125"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300" b="0" i="0" u="none" strike="noStrike">
                <a:solidFill>
                  <a:srgbClr val="FFFFFF"/>
                </a:solidFill>
                <a:latin typeface="Trebuchet MS"/>
                <a:ea typeface="Trebuchet MS"/>
                <a:cs typeface="Trebuchet MS"/>
                <a:sym typeface="Trebuchet MS"/>
              </a:rPr>
              <a:t>RGB 0/51/102</a:t>
            </a:r>
          </a:p>
        </p:txBody>
      </p:sp>
      <p:sp>
        <p:nvSpPr>
          <p:cNvPr id="52" name="Shape 52"/>
          <p:cNvSpPr txBox="1"/>
          <p:nvPr/>
        </p:nvSpPr>
        <p:spPr>
          <a:xfrm>
            <a:off x="3554014" y="2170876"/>
            <a:ext cx="1071562" cy="465029"/>
          </a:xfrm>
          <a:prstGeom prst="rect">
            <a:avLst/>
          </a:prstGeom>
          <a:noFill/>
          <a:ln>
            <a:noFill/>
          </a:ln>
        </p:spPr>
        <p:txBody>
          <a:bodyPr lIns="64275" tIns="32125" rIns="64275" bIns="32125"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300" b="0" i="0" u="none" strike="noStrike">
                <a:solidFill>
                  <a:srgbClr val="FFFFFF"/>
                </a:solidFill>
                <a:latin typeface="Trebuchet MS"/>
                <a:ea typeface="Trebuchet MS"/>
                <a:cs typeface="Trebuchet MS"/>
                <a:sym typeface="Trebuchet MS"/>
              </a:rPr>
              <a:t>RGB 253/186/19</a:t>
            </a:r>
          </a:p>
        </p:txBody>
      </p:sp>
      <p:sp>
        <p:nvSpPr>
          <p:cNvPr id="53" name="Shape 53"/>
          <p:cNvSpPr txBox="1"/>
          <p:nvPr/>
        </p:nvSpPr>
        <p:spPr>
          <a:xfrm>
            <a:off x="767952" y="3510330"/>
            <a:ext cx="1071562" cy="465029"/>
          </a:xfrm>
          <a:prstGeom prst="rect">
            <a:avLst/>
          </a:prstGeom>
          <a:noFill/>
          <a:ln>
            <a:noFill/>
          </a:ln>
        </p:spPr>
        <p:txBody>
          <a:bodyPr lIns="64275" tIns="32125" rIns="64275" bIns="32125"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300" b="0" i="0" u="none" strike="noStrike">
                <a:solidFill>
                  <a:srgbClr val="FFFFFF"/>
                </a:solidFill>
                <a:latin typeface="Trebuchet MS"/>
                <a:ea typeface="Trebuchet MS"/>
                <a:cs typeface="Trebuchet MS"/>
                <a:sym typeface="Trebuchet MS"/>
              </a:rPr>
              <a:t>RGB 210/38/48</a:t>
            </a:r>
          </a:p>
        </p:txBody>
      </p:sp>
      <p:sp>
        <p:nvSpPr>
          <p:cNvPr id="54" name="Shape 54"/>
          <p:cNvSpPr txBox="1"/>
          <p:nvPr/>
        </p:nvSpPr>
        <p:spPr>
          <a:xfrm>
            <a:off x="2160983" y="3510330"/>
            <a:ext cx="1071562" cy="434252"/>
          </a:xfrm>
          <a:prstGeom prst="rect">
            <a:avLst/>
          </a:prstGeom>
          <a:noFill/>
          <a:ln>
            <a:noFill/>
          </a:ln>
        </p:spPr>
        <p:txBody>
          <a:bodyPr lIns="64275" tIns="32125" rIns="64275" bIns="32125" anchor="t" anchorCtr="0">
            <a:noAutofit/>
          </a:bodyPr>
          <a:lstStyle/>
          <a:p>
            <a:pPr marL="0" marR="0" lvl="0" indent="0" algn="ctr" rtl="0">
              <a:lnSpc>
                <a:spcPct val="100000"/>
              </a:lnSpc>
              <a:spcBef>
                <a:spcPts val="0"/>
              </a:spcBef>
              <a:spcAft>
                <a:spcPts val="0"/>
              </a:spcAft>
              <a:buClr>
                <a:srgbClr val="5C6670"/>
              </a:buClr>
              <a:buSzPct val="25000"/>
              <a:buFont typeface="Trebuchet MS"/>
              <a:buNone/>
            </a:pPr>
            <a:r>
              <a:rPr lang="en-US" sz="1200" b="0" i="0" u="none" strike="noStrike">
                <a:solidFill>
                  <a:srgbClr val="5C6670"/>
                </a:solidFill>
                <a:latin typeface="Trebuchet MS"/>
                <a:ea typeface="Trebuchet MS"/>
                <a:cs typeface="Trebuchet MS"/>
                <a:sym typeface="Trebuchet MS"/>
              </a:rPr>
              <a:t>RGB 255/255/255</a:t>
            </a:r>
          </a:p>
        </p:txBody>
      </p:sp>
      <p:sp>
        <p:nvSpPr>
          <p:cNvPr id="55" name="Shape 55"/>
          <p:cNvSpPr txBox="1"/>
          <p:nvPr/>
        </p:nvSpPr>
        <p:spPr>
          <a:xfrm>
            <a:off x="5804296" y="2170876"/>
            <a:ext cx="1071562" cy="465029"/>
          </a:xfrm>
          <a:prstGeom prst="rect">
            <a:avLst/>
          </a:prstGeom>
          <a:noFill/>
          <a:ln>
            <a:noFill/>
          </a:ln>
        </p:spPr>
        <p:txBody>
          <a:bodyPr lIns="64275" tIns="32125" rIns="64275" bIns="32125"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300" b="0" i="0" u="none" strike="noStrike">
                <a:solidFill>
                  <a:srgbClr val="FFFFFF"/>
                </a:solidFill>
                <a:latin typeface="Trebuchet MS"/>
                <a:ea typeface="Trebuchet MS"/>
                <a:cs typeface="Trebuchet MS"/>
                <a:sym typeface="Trebuchet MS"/>
              </a:rPr>
              <a:t>RGB 77/193/223</a:t>
            </a:r>
          </a:p>
        </p:txBody>
      </p:sp>
      <p:sp>
        <p:nvSpPr>
          <p:cNvPr id="56" name="Shape 56"/>
          <p:cNvSpPr txBox="1"/>
          <p:nvPr/>
        </p:nvSpPr>
        <p:spPr>
          <a:xfrm>
            <a:off x="5804296" y="3510330"/>
            <a:ext cx="1071562" cy="449641"/>
          </a:xfrm>
          <a:prstGeom prst="rect">
            <a:avLst/>
          </a:prstGeom>
          <a:noFill/>
          <a:ln>
            <a:noFill/>
          </a:ln>
        </p:spPr>
        <p:txBody>
          <a:bodyPr lIns="64275" tIns="32125" rIns="64275" bIns="32125"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1300" b="0" i="0" u="none" strike="noStrike">
                <a:solidFill>
                  <a:srgbClr val="FFFFFF"/>
                </a:solidFill>
                <a:latin typeface="Trebuchet MS"/>
                <a:ea typeface="Trebuchet MS"/>
                <a:cs typeface="Trebuchet MS"/>
                <a:sym typeface="Trebuchet MS"/>
              </a:rPr>
              <a:t>RGB </a:t>
            </a:r>
            <a:r>
              <a:rPr lang="en-US" sz="1200" b="0" i="0" u="none" strike="noStrike">
                <a:solidFill>
                  <a:srgbClr val="FFFFFF"/>
                </a:solidFill>
                <a:latin typeface="Trebuchet MS"/>
                <a:ea typeface="Trebuchet MS"/>
                <a:cs typeface="Trebuchet MS"/>
                <a:sym typeface="Trebuchet MS"/>
              </a:rPr>
              <a:t>181/182/184</a:t>
            </a:r>
          </a:p>
        </p:txBody>
      </p:sp>
      <p:sp>
        <p:nvSpPr>
          <p:cNvPr id="57" name="Shape 57"/>
          <p:cNvSpPr txBox="1"/>
          <p:nvPr/>
        </p:nvSpPr>
        <p:spPr>
          <a:xfrm>
            <a:off x="767952" y="321468"/>
            <a:ext cx="5357813" cy="660037"/>
          </a:xfrm>
          <a:prstGeom prst="rect">
            <a:avLst/>
          </a:prstGeom>
          <a:noFill/>
          <a:ln>
            <a:noFill/>
          </a:ln>
        </p:spPr>
        <p:txBody>
          <a:bodyPr lIns="64275" tIns="32125" rIns="64275" bIns="32125" anchor="t" anchorCtr="0">
            <a:noAutofit/>
          </a:bodyPr>
          <a:lstStyle/>
          <a:p>
            <a:pPr marL="0" marR="0" lvl="0" indent="0" algn="l" rtl="0">
              <a:spcBef>
                <a:spcPts val="0"/>
              </a:spcBef>
              <a:buSzPct val="25000"/>
              <a:buNone/>
            </a:pPr>
            <a:r>
              <a:rPr lang="en-US" sz="3900" b="1" i="0">
                <a:solidFill>
                  <a:srgbClr val="FFFFFF"/>
                </a:solidFill>
                <a:latin typeface="Century Gothic"/>
                <a:ea typeface="Century Gothic"/>
                <a:cs typeface="Century Gothic"/>
                <a:sym typeface="Century Gothic"/>
              </a:rPr>
              <a:t>USING THIS TEMPLATE:</a:t>
            </a:r>
          </a:p>
        </p:txBody>
      </p:sp>
      <p:cxnSp>
        <p:nvCxnSpPr>
          <p:cNvPr id="58" name="Shape 58"/>
          <p:cNvCxnSpPr/>
          <p:nvPr/>
        </p:nvCxnSpPr>
        <p:spPr>
          <a:xfrm>
            <a:off x="5268516" y="1875233"/>
            <a:ext cx="0" cy="2411016"/>
          </a:xfrm>
          <a:prstGeom prst="straightConnector1">
            <a:avLst/>
          </a:prstGeom>
          <a:solidFill>
            <a:srgbClr val="14943F"/>
          </a:solidFill>
          <a:ln w="12700" cap="flat" cmpd="sng">
            <a:solidFill>
              <a:srgbClr val="FFFFFF"/>
            </a:solidFill>
            <a:prstDash val="solid"/>
            <a:miter lim="8000"/>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Shape 6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Shape 6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entury Gothic"/>
                <a:ea typeface="Century Gothic"/>
                <a:cs typeface="Century Gothic"/>
                <a:sym typeface="Century Gothic"/>
              </a:defRPr>
            </a:lvl1pPr>
            <a:lvl2pPr marL="457200" marR="0" lvl="1" indent="0" algn="l" rtl="0">
              <a:spcBef>
                <a:spcPts val="4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spcBef>
                <a:spcPts val="36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69" name="Shape 6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0" name="Shape 7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entury Gothic"/>
                <a:ea typeface="Century Gothic"/>
                <a:cs typeface="Century Gothic"/>
                <a:sym typeface="Century Gothic"/>
              </a:defRPr>
            </a:lvl1pPr>
            <a:lvl2pPr marL="457200" marR="0" lvl="1" indent="0" algn="l" rtl="0">
              <a:spcBef>
                <a:spcPts val="4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spcBef>
                <a:spcPts val="36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entury Gothic"/>
              <a:buNone/>
              <a:defRPr sz="20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spcBef>
                <a:spcPts val="24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spcBef>
                <a:spcPts val="2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entury Gothic"/>
              <a:buNone/>
              <a:defRPr sz="20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457200" marR="0" lvl="1" indent="0" algn="l" rtl="0">
              <a:spcBef>
                <a:spcPts val="56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spcBef>
                <a:spcPts val="48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spcBef>
                <a:spcPts val="4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spcBef>
                <a:spcPts val="4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spcBef>
                <a:spcPts val="4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spcBef>
                <a:spcPts val="4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spcBef>
                <a:spcPts val="4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spcBef>
                <a:spcPts val="4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spcBef>
                <a:spcPts val="24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spcBef>
                <a:spcPts val="2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spcBef>
                <a:spcPts val="18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92" name="Shape 9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3" name="Shape 10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Shape 10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a:solidFill>
                <a:schemeClr val="dk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453"/>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pPr marL="0" marR="0" lvl="0" indent="0" algn="r" rtl="0">
                <a:spcBef>
                  <a:spcPts val="0"/>
                </a:spcBef>
                <a:buSzPct val="25000"/>
                <a:buNone/>
              </a:pPr>
              <a:t>‹#›</a:t>
            </a:fld>
            <a:endParaRPr lang="en-US" sz="1200" b="0" i="0" u="none" strike="noStrike" cap="none">
              <a:solidFill>
                <a:schemeClr val="dk1"/>
              </a:solidFill>
              <a:latin typeface="Century Gothic"/>
              <a:ea typeface="Century Gothic"/>
              <a:cs typeface="Century Gothic"/>
              <a:sym typeface="Century Gothic"/>
            </a:endParaRPr>
          </a:p>
        </p:txBody>
      </p:sp>
      <p:pic>
        <p:nvPicPr>
          <p:cNvPr id="11" name="Shape 11" descr="co-peak-logo-white.png"/>
          <p:cNvPicPr preferRelativeResize="0"/>
          <p:nvPr/>
        </p:nvPicPr>
        <p:blipFill rotWithShape="1">
          <a:blip r:embed="rId12">
            <a:alphaModFix/>
          </a:blip>
          <a:srcRect/>
          <a:stretch/>
        </p:blipFill>
        <p:spPr>
          <a:xfrm>
            <a:off x="2153412" y="6238098"/>
            <a:ext cx="437388" cy="3827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7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453"/>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1" y="274638"/>
            <a:ext cx="8229516" cy="1143070"/>
          </a:xfrm>
          <a:prstGeom prst="rect">
            <a:avLst/>
          </a:prstGeom>
          <a:noFill/>
          <a:ln>
            <a:noFill/>
          </a:ln>
        </p:spPr>
        <p:txBody>
          <a:bodyPr wrap="square" lIns="91411" tIns="91411" rIns="91411" bIns="91411" anchor="ctr" anchorCtr="0"/>
          <a:lstStyle>
            <a:lvl1pPr marL="0" marR="0" lvl="0" indent="0" algn="l" rtl="0">
              <a:spcBef>
                <a:spcPts val="0"/>
              </a:spcBef>
              <a:buClr>
                <a:schemeClr val="dk1"/>
              </a:buClr>
              <a:buSzPts val="2000"/>
              <a:buFont typeface="Century Gothic"/>
              <a:buNone/>
              <a:defRPr sz="6300" b="1" i="0" u="none" strike="noStrike" cap="none">
                <a:solidFill>
                  <a:schemeClr val="dk1"/>
                </a:solidFill>
                <a:latin typeface="Century Gothic"/>
                <a:ea typeface="Century Gothic"/>
                <a:cs typeface="Century Gothic"/>
                <a:sym typeface="Century Gothic"/>
              </a:defRPr>
            </a:lvl1pPr>
            <a:lvl2pPr lvl="1" indent="0" rtl="0">
              <a:spcBef>
                <a:spcPts val="0"/>
              </a:spcBef>
              <a:buSzPts val="2000"/>
              <a:buNone/>
              <a:defRPr sz="2600"/>
            </a:lvl2pPr>
            <a:lvl3pPr lvl="2" indent="0" rtl="0">
              <a:spcBef>
                <a:spcPts val="0"/>
              </a:spcBef>
              <a:buSzPts val="2000"/>
              <a:buNone/>
              <a:defRPr sz="2600"/>
            </a:lvl3pPr>
            <a:lvl4pPr lvl="3" indent="0" rtl="0">
              <a:spcBef>
                <a:spcPts val="0"/>
              </a:spcBef>
              <a:buSzPts val="2000"/>
              <a:buNone/>
              <a:defRPr sz="2600"/>
            </a:lvl4pPr>
            <a:lvl5pPr lvl="4" indent="0" rtl="0">
              <a:spcBef>
                <a:spcPts val="0"/>
              </a:spcBef>
              <a:buSzPts val="2000"/>
              <a:buNone/>
              <a:defRPr sz="2600"/>
            </a:lvl5pPr>
            <a:lvl6pPr lvl="5" indent="0" rtl="0">
              <a:spcBef>
                <a:spcPts val="0"/>
              </a:spcBef>
              <a:buSzPts val="2000"/>
              <a:buNone/>
              <a:defRPr sz="2600"/>
            </a:lvl6pPr>
            <a:lvl7pPr lvl="6" indent="0" rtl="0">
              <a:spcBef>
                <a:spcPts val="0"/>
              </a:spcBef>
              <a:buSzPts val="2000"/>
              <a:buNone/>
              <a:defRPr sz="2600"/>
            </a:lvl7pPr>
            <a:lvl8pPr lvl="7" indent="0" rtl="0">
              <a:spcBef>
                <a:spcPts val="0"/>
              </a:spcBef>
              <a:buSzPts val="2000"/>
              <a:buNone/>
              <a:defRPr sz="2600"/>
            </a:lvl8pPr>
            <a:lvl9pPr lvl="8" indent="0" rtl="0">
              <a:spcBef>
                <a:spcPts val="0"/>
              </a:spcBef>
              <a:buSzPts val="2000"/>
              <a:buNone/>
              <a:defRPr sz="2600"/>
            </a:lvl9pPr>
          </a:lstStyle>
          <a:p>
            <a:endParaRPr/>
          </a:p>
        </p:txBody>
      </p:sp>
      <p:sp>
        <p:nvSpPr>
          <p:cNvPr id="116" name="Shape 116"/>
          <p:cNvSpPr txBox="1">
            <a:spLocks noGrp="1"/>
          </p:cNvSpPr>
          <p:nvPr>
            <p:ph type="body" idx="1"/>
          </p:nvPr>
        </p:nvSpPr>
        <p:spPr>
          <a:xfrm>
            <a:off x="457201" y="1600200"/>
            <a:ext cx="8229516" cy="4526086"/>
          </a:xfrm>
          <a:prstGeom prst="rect">
            <a:avLst/>
          </a:prstGeom>
          <a:noFill/>
          <a:ln>
            <a:noFill/>
          </a:ln>
        </p:spPr>
        <p:txBody>
          <a:bodyPr wrap="square" lIns="91411" tIns="91411" rIns="91411" bIns="91411" anchor="t" anchorCtr="0"/>
          <a:lstStyle>
            <a:lvl1pPr marL="482600" marR="0" lvl="0" indent="-190500" algn="l" rtl="0">
              <a:spcBef>
                <a:spcPts val="900"/>
              </a:spcBef>
              <a:buClr>
                <a:schemeClr val="dk1"/>
              </a:buClr>
              <a:buSzPts val="4600"/>
              <a:buFont typeface="Arial"/>
              <a:buChar char="•"/>
              <a:defRPr sz="4600" b="0" i="0" u="none" strike="noStrike" cap="none">
                <a:solidFill>
                  <a:schemeClr val="dk1"/>
                </a:solidFill>
                <a:latin typeface="Century Gothic"/>
                <a:ea typeface="Century Gothic"/>
                <a:cs typeface="Century Gothic"/>
                <a:sym typeface="Century Gothic"/>
              </a:defRPr>
            </a:lvl1pPr>
            <a:lvl2pPr marL="1054100" marR="0" lvl="1" indent="-152400" algn="l" rtl="0">
              <a:spcBef>
                <a:spcPts val="800"/>
              </a:spcBef>
              <a:buClr>
                <a:schemeClr val="dk1"/>
              </a:buClr>
              <a:buSzPts val="4000"/>
              <a:buFont typeface="Arial"/>
              <a:buChar char="–"/>
              <a:defRPr sz="4000" b="0" i="0" u="none" strike="noStrike" cap="none">
                <a:solidFill>
                  <a:schemeClr val="dk1"/>
                </a:solidFill>
                <a:latin typeface="Century Gothic"/>
                <a:ea typeface="Century Gothic"/>
                <a:cs typeface="Century Gothic"/>
                <a:sym typeface="Century Gothic"/>
              </a:defRPr>
            </a:lvl2pPr>
            <a:lvl3pPr marL="1625600" marR="0" lvl="2" indent="-114300" algn="l" rtl="0">
              <a:spcBef>
                <a:spcPts val="700"/>
              </a:spcBef>
              <a:buClr>
                <a:schemeClr val="dk1"/>
              </a:buClr>
              <a:buSzPts val="3400"/>
              <a:buFont typeface="Arial"/>
              <a:buChar char="•"/>
              <a:defRPr sz="3400" b="0" i="0" u="none" strike="noStrike" cap="none">
                <a:solidFill>
                  <a:schemeClr val="dk1"/>
                </a:solidFill>
                <a:latin typeface="Century Gothic"/>
                <a:ea typeface="Century Gothic"/>
                <a:cs typeface="Century Gothic"/>
                <a:sym typeface="Century Gothic"/>
              </a:defRPr>
            </a:lvl3pPr>
            <a:lvl4pPr marL="2273300" marR="0" lvl="3" indent="-139700" algn="l" rtl="0">
              <a:spcBef>
                <a:spcPts val="600"/>
              </a:spcBef>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4pPr>
            <a:lvl5pPr marL="2921000" marR="0" lvl="4" indent="-139700" algn="l" rtl="0">
              <a:spcBef>
                <a:spcPts val="600"/>
              </a:spcBef>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5pPr>
            <a:lvl6pPr marL="3581400" marR="0" lvl="5" indent="-152400" algn="l" rtl="0">
              <a:spcBef>
                <a:spcPts val="600"/>
              </a:spcBef>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6pPr>
            <a:lvl7pPr marL="4229100" marR="0" lvl="6" indent="-152400" algn="l" rtl="0">
              <a:spcBef>
                <a:spcPts val="600"/>
              </a:spcBef>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7pPr>
            <a:lvl8pPr marL="4876800" marR="0" lvl="7" indent="-139700" algn="l" rtl="0">
              <a:spcBef>
                <a:spcPts val="600"/>
              </a:spcBef>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8pPr>
            <a:lvl9pPr marL="5524500" marR="0" lvl="8" indent="-139700" algn="l" rtl="0">
              <a:spcBef>
                <a:spcPts val="600"/>
              </a:spcBef>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txBox="1">
            <a:spLocks noGrp="1"/>
          </p:cNvSpPr>
          <p:nvPr>
            <p:ph type="dt" idx="10"/>
          </p:nvPr>
        </p:nvSpPr>
        <p:spPr>
          <a:xfrm>
            <a:off x="457201" y="6356350"/>
            <a:ext cx="2133633" cy="365133"/>
          </a:xfrm>
          <a:prstGeom prst="rect">
            <a:avLst/>
          </a:prstGeom>
          <a:noFill/>
          <a:ln>
            <a:noFill/>
          </a:ln>
        </p:spPr>
        <p:txBody>
          <a:bodyPr wrap="square" lIns="91411" tIns="91411" rIns="91411" bIns="91411" anchor="ctr" anchorCtr="0"/>
          <a:lstStyle>
            <a:lvl1pPr marL="0" marR="0" lvl="0" indent="0" algn="l"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18" name="Shape 118"/>
          <p:cNvSpPr txBox="1">
            <a:spLocks noGrp="1"/>
          </p:cNvSpPr>
          <p:nvPr>
            <p:ph type="ftr" idx="11"/>
          </p:nvPr>
        </p:nvSpPr>
        <p:spPr>
          <a:xfrm>
            <a:off x="3124200" y="6356350"/>
            <a:ext cx="2895539" cy="365133"/>
          </a:xfrm>
          <a:prstGeom prst="rect">
            <a:avLst/>
          </a:prstGeom>
          <a:noFill/>
          <a:ln>
            <a:noFill/>
          </a:ln>
        </p:spPr>
        <p:txBody>
          <a:bodyPr wrap="square" lIns="91411" tIns="91411" rIns="91411" bIns="91411" anchor="ctr" anchorCtr="0"/>
          <a:lstStyle>
            <a:lvl1pPr marL="0" marR="0" lvl="0" indent="0" algn="ctr" rtl="0">
              <a:spcBef>
                <a:spcPts val="0"/>
              </a:spcBef>
              <a:buSzPts val="2000"/>
              <a:buNone/>
              <a:defRPr sz="1200" b="0" i="0" u="none" strike="noStrike" cap="none">
                <a:solidFill>
                  <a:schemeClr val="dk1"/>
                </a:solidFill>
                <a:latin typeface="Century Gothic"/>
                <a:ea typeface="Century Gothic"/>
                <a:cs typeface="Century Gothic"/>
                <a:sym typeface="Century Gothic"/>
              </a:defRPr>
            </a:lvl1pPr>
            <a:lvl2pPr marL="455351" marR="0" lvl="1"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2pPr>
            <a:lvl3pPr marL="910702" marR="0" lvl="2"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3pPr>
            <a:lvl4pPr marL="1374982" marR="0" lvl="3"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4pPr>
            <a:lvl5pPr marL="1830333" marR="0" lvl="4"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5pPr>
            <a:lvl6pPr marL="2285685" marR="0" lvl="5"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6pPr>
            <a:lvl7pPr marL="2741037" marR="0" lvl="6"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7pPr>
            <a:lvl8pPr marL="3196388" marR="0" lvl="7"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8pPr>
            <a:lvl9pPr marL="3660668" marR="0" lvl="8" indent="0" algn="l" rtl="0">
              <a:spcBef>
                <a:spcPts val="0"/>
              </a:spcBef>
              <a:buSzPts val="2000"/>
              <a:buNone/>
              <a:defRPr sz="1800" b="0" i="0" u="none" strike="noStrike" cap="none">
                <a:solidFill>
                  <a:schemeClr val="dk1"/>
                </a:solidFill>
                <a:latin typeface="Century Gothic"/>
                <a:ea typeface="Century Gothic"/>
                <a:cs typeface="Century Gothic"/>
                <a:sym typeface="Century Gothic"/>
              </a:defRPr>
            </a:lvl9pPr>
          </a:lstStyle>
          <a:p>
            <a:endParaRPr>
              <a:solidFill>
                <a:srgbClr val="FFFFFF"/>
              </a:solidFill>
            </a:endParaRPr>
          </a:p>
        </p:txBody>
      </p:sp>
      <p:sp>
        <p:nvSpPr>
          <p:cNvPr id="119" name="Shape 119"/>
          <p:cNvSpPr txBox="1">
            <a:spLocks noGrp="1"/>
          </p:cNvSpPr>
          <p:nvPr>
            <p:ph type="sldNum" idx="12"/>
          </p:nvPr>
        </p:nvSpPr>
        <p:spPr>
          <a:xfrm>
            <a:off x="6553202" y="6356350"/>
            <a:ext cx="2133633" cy="365133"/>
          </a:xfrm>
          <a:prstGeom prst="rect">
            <a:avLst/>
          </a:prstGeom>
          <a:noFill/>
          <a:ln>
            <a:noFill/>
          </a:ln>
        </p:spPr>
        <p:txBody>
          <a:bodyPr wrap="square" lIns="91411" tIns="45697" rIns="91411" bIns="45697" anchor="ctr" anchorCtr="0">
            <a:noAutofit/>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a:t>
            </a:fld>
            <a:endParaRPr lang="en-US" sz="1200">
              <a:solidFill>
                <a:srgbClr val="FFFFFF"/>
              </a:solidFill>
              <a:latin typeface="Century Gothic"/>
              <a:ea typeface="Century Gothic"/>
              <a:cs typeface="Century Gothic"/>
              <a:sym typeface="Century Gothic"/>
            </a:endParaRPr>
          </a:p>
        </p:txBody>
      </p:sp>
      <p:pic>
        <p:nvPicPr>
          <p:cNvPr id="120" name="Shape 120" descr="co-peak-logo-white.png"/>
          <p:cNvPicPr preferRelativeResize="0"/>
          <p:nvPr/>
        </p:nvPicPr>
        <p:blipFill rotWithShape="1">
          <a:blip r:embed="rId14">
            <a:alphaModFix/>
          </a:blip>
          <a:srcRect/>
          <a:stretch/>
        </p:blipFill>
        <p:spPr>
          <a:xfrm>
            <a:off x="8430207" y="6238098"/>
            <a:ext cx="437484" cy="382852"/>
          </a:xfrm>
          <a:prstGeom prst="rect">
            <a:avLst/>
          </a:prstGeom>
          <a:noFill/>
          <a:ln>
            <a:noFill/>
          </a:ln>
        </p:spPr>
      </p:pic>
    </p:spTree>
    <p:extLst>
      <p:ext uri="{BB962C8B-B14F-4D97-AF65-F5344CB8AC3E}">
        <p14:creationId xmlns:p14="http://schemas.microsoft.com/office/powerpoint/2010/main" val="405723945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ctrTitle"/>
          </p:nvPr>
        </p:nvSpPr>
        <p:spPr>
          <a:xfrm>
            <a:off x="381000" y="2130428"/>
            <a:ext cx="7772414" cy="1470023"/>
          </a:xfrm>
          <a:prstGeom prst="rect">
            <a:avLst/>
          </a:prstGeom>
          <a:noFill/>
          <a:ln>
            <a:noFill/>
          </a:ln>
        </p:spPr>
        <p:txBody>
          <a:bodyPr wrap="square" lIns="91407" tIns="45694" rIns="91407" bIns="45694" anchor="ctr" anchorCtr="0">
            <a:noAutofit/>
          </a:bodyPr>
          <a:lstStyle/>
          <a:p>
            <a:r>
              <a:rPr lang="en-US" dirty="0"/>
              <a:t>Economic </a:t>
            </a:r>
            <a:r>
              <a:rPr lang="en-US" dirty="0" smtClean="0"/>
              <a:t>Resiliency </a:t>
            </a:r>
            <a:r>
              <a:rPr lang="en-US" dirty="0"/>
              <a:t>in </a:t>
            </a:r>
            <a:r>
              <a:rPr lang="en-US" dirty="0" smtClean="0"/>
              <a:t>Summit County</a:t>
            </a:r>
            <a:endParaRPr lang="en-US" dirty="0"/>
          </a:p>
        </p:txBody>
      </p:sp>
      <p:sp>
        <p:nvSpPr>
          <p:cNvPr id="220" name="Shape 220"/>
          <p:cNvSpPr txBox="1">
            <a:spLocks noGrp="1"/>
          </p:cNvSpPr>
          <p:nvPr>
            <p:ph type="subTitle" idx="1"/>
          </p:nvPr>
        </p:nvSpPr>
        <p:spPr>
          <a:xfrm>
            <a:off x="501850" y="3962320"/>
            <a:ext cx="6400898" cy="1752680"/>
          </a:xfrm>
          <a:prstGeom prst="rect">
            <a:avLst/>
          </a:prstGeom>
          <a:noFill/>
          <a:ln>
            <a:noFill/>
          </a:ln>
        </p:spPr>
        <p:txBody>
          <a:bodyPr wrap="square" lIns="91407" tIns="45694" rIns="91407" bIns="45694" anchor="t" anchorCtr="0">
            <a:noAutofit/>
          </a:bodyPr>
          <a:lstStyle/>
          <a:p>
            <a:pPr>
              <a:spcBef>
                <a:spcPts val="0"/>
              </a:spcBef>
            </a:pPr>
            <a:r>
              <a:rPr lang="en-US" sz="2400" b="1" i="1" dirty="0"/>
              <a:t>Stephanie Copeland</a:t>
            </a:r>
          </a:p>
          <a:p>
            <a:pPr>
              <a:spcBef>
                <a:spcPts val="0"/>
              </a:spcBef>
            </a:pPr>
            <a:r>
              <a:rPr lang="en-US" sz="2400" b="1" i="1" dirty="0"/>
              <a:t>Executive Director </a:t>
            </a:r>
            <a:r>
              <a:rPr lang="en-US" sz="2400" b="1" i="1" dirty="0" smtClean="0"/>
              <a:t>OEDIT</a:t>
            </a:r>
          </a:p>
          <a:p>
            <a:pPr>
              <a:spcBef>
                <a:spcPts val="0"/>
              </a:spcBef>
            </a:pPr>
            <a:endParaRPr lang="en-US" sz="2400" b="1" i="1" dirty="0" smtClean="0"/>
          </a:p>
          <a:p>
            <a:pPr>
              <a:spcBef>
                <a:spcPts val="0"/>
              </a:spcBef>
            </a:pPr>
            <a:r>
              <a:rPr lang="en-US" sz="2400" b="1" i="1" dirty="0" smtClean="0"/>
              <a:t>Elizabeth Garner</a:t>
            </a:r>
          </a:p>
          <a:p>
            <a:pPr>
              <a:spcBef>
                <a:spcPts val="0"/>
              </a:spcBef>
            </a:pPr>
            <a:r>
              <a:rPr lang="en-US" sz="2400" b="1" i="1" dirty="0" smtClean="0"/>
              <a:t>State Demographer DOLA</a:t>
            </a:r>
            <a:endParaRPr lang="en-US" dirty="0"/>
          </a:p>
          <a:p>
            <a:pPr>
              <a:spcBef>
                <a:spcPts val="0"/>
              </a:spcBef>
            </a:pPr>
            <a:endParaRPr sz="2400" b="1" i="1" dirty="0"/>
          </a:p>
        </p:txBody>
      </p:sp>
      <p:sp>
        <p:nvSpPr>
          <p:cNvPr id="5" name="Slide Number Placeholder 4"/>
          <p:cNvSpPr>
            <a:spLocks noGrp="1"/>
          </p:cNvSpPr>
          <p:nvPr>
            <p:ph type="sldNum" idx="12"/>
          </p:nvPr>
        </p:nvSpPr>
        <p:spPr/>
        <p:txBody>
          <a:bodyPr/>
          <a:lstStyle/>
          <a:p>
            <a:pPr algn="r"/>
            <a:fld id="{00000000-1234-1234-1234-123412341234}" type="slidenum">
              <a:rPr lang="en-US" sz="1200" smtClean="0">
                <a:solidFill>
                  <a:srgbClr val="FFFFFF"/>
                </a:solidFill>
                <a:latin typeface="Century Gothic"/>
                <a:ea typeface="Century Gothic"/>
                <a:cs typeface="Century Gothic"/>
                <a:sym typeface="Century Gothic"/>
              </a:rPr>
              <a:pPr algn="r"/>
              <a:t>1</a:t>
            </a:fld>
            <a:endParaRPr lang="en-US" sz="12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71934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10</a:t>
            </a:fld>
            <a:endParaRPr lang="en-US" sz="1200" b="0" i="0" u="none" strike="noStrike" cap="none">
              <a:solidFill>
                <a:schemeClr val="dk1"/>
              </a:solidFill>
              <a:latin typeface="Century Gothic"/>
              <a:ea typeface="Century Gothic"/>
              <a:cs typeface="Century Gothic"/>
              <a:sym typeface="Century Gothic"/>
            </a:endParaRPr>
          </a:p>
        </p:txBody>
      </p:sp>
      <p:sp>
        <p:nvSpPr>
          <p:cNvPr id="3" name="Rectangle 2"/>
          <p:cNvSpPr/>
          <p:nvPr/>
        </p:nvSpPr>
        <p:spPr>
          <a:xfrm>
            <a:off x="685800" y="533400"/>
            <a:ext cx="7848600" cy="5520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a:graphicFrameLocks noGrp="1"/>
          </p:cNvGraphicFramePr>
          <p:nvPr>
            <p:extLst>
              <p:ext uri="{D42A27DB-BD31-4B8C-83A1-F6EECF244321}">
                <p14:modId xmlns:p14="http://schemas.microsoft.com/office/powerpoint/2010/main" val="985351105"/>
              </p:ext>
            </p:extLst>
          </p:nvPr>
        </p:nvGraphicFramePr>
        <p:xfrm>
          <a:off x="951137" y="627802"/>
          <a:ext cx="7317925" cy="542634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905000" y="5029200"/>
            <a:ext cx="6477000" cy="769441"/>
          </a:xfrm>
          <a:prstGeom prst="rect">
            <a:avLst/>
          </a:prstGeom>
          <a:noFill/>
        </p:spPr>
        <p:txBody>
          <a:bodyPr wrap="square" rtlCol="0">
            <a:spAutoFit/>
          </a:bodyPr>
          <a:lstStyle/>
          <a:p>
            <a:pPr fontAlgn="base">
              <a:spcBef>
                <a:spcPct val="0"/>
              </a:spcBef>
              <a:spcAft>
                <a:spcPct val="0"/>
              </a:spcAft>
            </a:pPr>
            <a:r>
              <a:rPr lang="en-US" sz="4400" b="1" kern="1200" dirty="0" smtClean="0">
                <a:solidFill>
                  <a:srgbClr val="EF7521"/>
                </a:solidFill>
                <a:latin typeface="Arial" charset="0"/>
                <a:cs typeface="Arial" charset="0"/>
              </a:rPr>
              <a:t>JOBS ARE PEOPLE</a:t>
            </a:r>
          </a:p>
        </p:txBody>
      </p:sp>
    </p:spTree>
    <p:extLst>
      <p:ext uri="{BB962C8B-B14F-4D97-AF65-F5344CB8AC3E}">
        <p14:creationId xmlns:p14="http://schemas.microsoft.com/office/powerpoint/2010/main" val="1742358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Title 1"/>
          <p:cNvSpPr>
            <a:spLocks noGrp="1"/>
          </p:cNvSpPr>
          <p:nvPr>
            <p:ph type="title"/>
          </p:nvPr>
        </p:nvSpPr>
        <p:spPr>
          <a:xfrm>
            <a:off x="2209800" y="0"/>
            <a:ext cx="4267200" cy="990600"/>
          </a:xfrm>
        </p:spPr>
        <p:txBody>
          <a:bodyPr/>
          <a:lstStyle/>
          <a:p>
            <a:r>
              <a:rPr lang="en-US" sz="3400" dirty="0" smtClean="0">
                <a:solidFill>
                  <a:srgbClr val="FFC000"/>
                </a:solidFill>
              </a:rPr>
              <a:t>Summit </a:t>
            </a:r>
            <a:r>
              <a:rPr lang="en-US" sz="3400" dirty="0">
                <a:solidFill>
                  <a:srgbClr val="FFC000"/>
                </a:solidFill>
              </a:rPr>
              <a:t>Jobs Trend</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11</a:t>
            </a:fld>
            <a:endParaRPr lang="en-US" sz="1200" b="0" i="0" u="none" strike="noStrike" cap="none">
              <a:solidFill>
                <a:schemeClr val="dk1"/>
              </a:solidFill>
              <a:latin typeface="Century Gothic"/>
              <a:ea typeface="Century Gothic"/>
              <a:cs typeface="Century Gothic"/>
              <a:sym typeface="Century Gothic"/>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852644"/>
            <a:ext cx="7137400" cy="509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Title 1"/>
          <p:cNvSpPr>
            <a:spLocks noGrp="1"/>
          </p:cNvSpPr>
          <p:nvPr>
            <p:ph type="title"/>
          </p:nvPr>
        </p:nvSpPr>
        <p:spPr>
          <a:xfrm>
            <a:off x="1066800" y="0"/>
            <a:ext cx="7086600" cy="990600"/>
          </a:xfrm>
        </p:spPr>
        <p:txBody>
          <a:bodyPr/>
          <a:lstStyle/>
          <a:p>
            <a:r>
              <a:rPr lang="en-US" sz="3600" dirty="0" smtClean="0">
                <a:solidFill>
                  <a:srgbClr val="FFC000"/>
                </a:solidFill>
              </a:rPr>
              <a:t>Summit </a:t>
            </a:r>
            <a:r>
              <a:rPr lang="en-US" sz="3600" dirty="0">
                <a:solidFill>
                  <a:srgbClr val="FFC000"/>
                </a:solidFill>
              </a:rPr>
              <a:t>County Base Industries</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12</a:t>
            </a:fld>
            <a:endParaRPr lang="en-US" sz="1200" b="0" i="0" u="none" strike="noStrike" cap="none">
              <a:solidFill>
                <a:schemeClr val="dk1"/>
              </a:solidFill>
              <a:latin typeface="Century Gothic"/>
              <a:ea typeface="Century Gothic"/>
              <a:cs typeface="Century Gothic"/>
              <a:sym typeface="Century Gothic"/>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740" y="1018674"/>
            <a:ext cx="7244860" cy="495700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7" name="Rectangle 6"/>
          <p:cNvSpPr/>
          <p:nvPr/>
        </p:nvSpPr>
        <p:spPr>
          <a:xfrm>
            <a:off x="381000" y="944016"/>
            <a:ext cx="8458200" cy="4999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Rectangle 3"/>
          <p:cNvSpPr/>
          <p:nvPr/>
        </p:nvSpPr>
        <p:spPr>
          <a:xfrm>
            <a:off x="533400" y="152400"/>
            <a:ext cx="7589512" cy="523220"/>
          </a:xfrm>
          <a:prstGeom prst="rect">
            <a:avLst/>
          </a:prstGeom>
        </p:spPr>
        <p:txBody>
          <a:bodyPr wrap="square">
            <a:spAutoFit/>
          </a:bodyPr>
          <a:lstStyle/>
          <a:p>
            <a:pPr algn="ctr"/>
            <a:r>
              <a:rPr lang="en-US" sz="2800" b="1" kern="0" dirty="0">
                <a:solidFill>
                  <a:srgbClr val="FFC000"/>
                </a:solidFill>
                <a:latin typeface="Calibri" pitchFamily="34" charset="0"/>
                <a:sym typeface="Trebuchet MS" pitchFamily="-100" charset="0"/>
              </a:rPr>
              <a:t>15 Largest </a:t>
            </a:r>
            <a:r>
              <a:rPr lang="en-US" sz="2800" b="1" kern="0" dirty="0" smtClean="0">
                <a:solidFill>
                  <a:srgbClr val="FFC000"/>
                </a:solidFill>
                <a:latin typeface="Calibri" pitchFamily="34" charset="0"/>
                <a:sym typeface="Trebuchet MS" pitchFamily="-100" charset="0"/>
              </a:rPr>
              <a:t> </a:t>
            </a:r>
            <a:r>
              <a:rPr lang="en-US" sz="2800" b="1" kern="0" dirty="0">
                <a:solidFill>
                  <a:srgbClr val="FFC000"/>
                </a:solidFill>
                <a:latin typeface="Calibri" pitchFamily="34" charset="0"/>
                <a:sym typeface="Trebuchet MS" pitchFamily="-100" charset="0"/>
              </a:rPr>
              <a:t>Employers </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13</a:t>
            </a:fld>
            <a:endParaRPr lang="en-US" sz="1200" b="0" i="0" u="none" strike="noStrike" cap="none">
              <a:solidFill>
                <a:schemeClr val="dk1"/>
              </a:solidFill>
              <a:latin typeface="Century Gothic"/>
              <a:ea typeface="Century Gothic"/>
              <a:cs typeface="Century Gothic"/>
              <a:sym typeface="Century Gothic"/>
            </a:endParaRPr>
          </a:p>
        </p:txBody>
      </p:sp>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8458200" cy="499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14</a:t>
            </a:fld>
            <a:endParaRPr lang="en-US" sz="1200" b="0" i="0" u="none" strike="noStrike" cap="none">
              <a:solidFill>
                <a:schemeClr val="dk1"/>
              </a:solidFill>
              <a:latin typeface="Century Gothic"/>
              <a:ea typeface="Century Gothic"/>
              <a:cs typeface="Century Gothic"/>
              <a:sym typeface="Century Gothic"/>
            </a:endParaRPr>
          </a:p>
        </p:txBody>
      </p:sp>
      <p:graphicFrame>
        <p:nvGraphicFramePr>
          <p:cNvPr id="5" name="Chart 4"/>
          <p:cNvGraphicFramePr>
            <a:graphicFrameLocks/>
          </p:cNvGraphicFramePr>
          <p:nvPr>
            <p:extLst>
              <p:ext uri="{D42A27DB-BD31-4B8C-83A1-F6EECF244321}">
                <p14:modId xmlns:p14="http://schemas.microsoft.com/office/powerpoint/2010/main" val="733518083"/>
              </p:ext>
            </p:extLst>
          </p:nvPr>
        </p:nvGraphicFramePr>
        <p:xfrm>
          <a:off x="609600" y="533400"/>
          <a:ext cx="7924800" cy="5486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15</a:t>
            </a:fld>
            <a:endParaRPr lang="en-US" sz="1200" b="0" i="0" u="none" strike="noStrike" cap="none">
              <a:solidFill>
                <a:schemeClr val="dk1"/>
              </a:solidFill>
              <a:latin typeface="Century Gothic"/>
              <a:ea typeface="Century Gothic"/>
              <a:cs typeface="Century Gothic"/>
              <a:sym typeface="Century Gothic"/>
            </a:endParaRPr>
          </a:p>
        </p:txBody>
      </p:sp>
      <p:graphicFrame>
        <p:nvGraphicFramePr>
          <p:cNvPr id="5" name="Chart 4"/>
          <p:cNvGraphicFramePr>
            <a:graphicFrameLocks/>
          </p:cNvGraphicFramePr>
          <p:nvPr>
            <p:extLst>
              <p:ext uri="{D42A27DB-BD31-4B8C-83A1-F6EECF244321}">
                <p14:modId xmlns:p14="http://schemas.microsoft.com/office/powerpoint/2010/main" val="1219336086"/>
              </p:ext>
            </p:extLst>
          </p:nvPr>
        </p:nvGraphicFramePr>
        <p:xfrm>
          <a:off x="609600" y="152400"/>
          <a:ext cx="8077200" cy="6096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8" name="Rectangle 7"/>
          <p:cNvSpPr/>
          <p:nvPr/>
        </p:nvSpPr>
        <p:spPr>
          <a:xfrm>
            <a:off x="1371600" y="838200"/>
            <a:ext cx="64008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Title 1"/>
          <p:cNvSpPr>
            <a:spLocks noGrp="1"/>
          </p:cNvSpPr>
          <p:nvPr>
            <p:ph type="title"/>
          </p:nvPr>
        </p:nvSpPr>
        <p:spPr>
          <a:xfrm>
            <a:off x="1981200" y="0"/>
            <a:ext cx="5562600" cy="990600"/>
          </a:xfrm>
        </p:spPr>
        <p:txBody>
          <a:bodyPr/>
          <a:lstStyle/>
          <a:p>
            <a:r>
              <a:rPr lang="en-US" sz="3400" dirty="0" smtClean="0">
                <a:solidFill>
                  <a:srgbClr val="FFC000"/>
                </a:solidFill>
              </a:rPr>
              <a:t>Employment by County</a:t>
            </a:r>
            <a:endParaRPr lang="en-US" sz="3400" dirty="0">
              <a:solidFill>
                <a:srgbClr val="FFC000"/>
              </a:solidFill>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16</a:t>
            </a:fld>
            <a:endParaRPr lang="en-US" sz="1200" b="0" i="0" u="none" strike="noStrike" cap="none">
              <a:solidFill>
                <a:schemeClr val="dk1"/>
              </a:solidFill>
              <a:latin typeface="Century Gothic"/>
              <a:ea typeface="Century Gothic"/>
              <a:cs typeface="Century Gothic"/>
              <a:sym typeface="Century Gothic"/>
            </a:endParaRPr>
          </a:p>
        </p:txBody>
      </p:sp>
      <p:sp>
        <p:nvSpPr>
          <p:cNvPr id="3" name="Rectangle 1"/>
          <p:cNvSpPr>
            <a:spLocks noChangeArrowheads="1"/>
          </p:cNvSpPr>
          <p:nvPr/>
        </p:nvSpPr>
        <p:spPr bwMode="auto">
          <a:xfrm>
            <a:off x="1143000" y="19208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222222"/>
                </a:solidFill>
                <a:effectLst/>
                <a:latin typeface="Arial" pitchFamily="34" charset="0"/>
                <a:cs typeface="Arial" pitchFamily="34" charset="0"/>
              </a:rPr>
              <a:t/>
            </a:r>
            <a:br>
              <a:rPr kumimoji="0" lang="en-US" altLang="en-US" sz="900" b="0" i="0" u="none" strike="noStrike" cap="none" normalizeH="0" baseline="0" smtClean="0">
                <a:ln>
                  <a:noFill/>
                </a:ln>
                <a:solidFill>
                  <a:srgbClr val="222222"/>
                </a:solidFill>
                <a:effectLst/>
                <a:latin typeface="Arial" pitchFamily="34" charset="0"/>
                <a:cs typeface="Arial" pitchFamily="34" charset="0"/>
              </a:rPr>
            </a:br>
            <a:r>
              <a:rPr kumimoji="0" lang="en-US" altLang="en-US" sz="900" b="0" i="0" u="none" strike="noStrike" cap="none" normalizeH="0" baseline="0" smtClean="0">
                <a:ln>
                  <a:noFill/>
                </a:ln>
                <a:solidFill>
                  <a:srgbClr val="222222"/>
                </a:solidFill>
                <a:effectLst/>
                <a:latin typeface="Arial" pitchFamily="34" charset="0"/>
                <a:cs typeface="Arial" pitchFamily="34" charset="0"/>
              </a:rPr>
              <a:t/>
            </a:r>
            <a:br>
              <a:rPr kumimoji="0" lang="en-US" altLang="en-US" sz="900" b="0" i="0" u="none" strike="noStrike" cap="none" normalizeH="0" baseline="0" smtClean="0">
                <a:ln>
                  <a:noFill/>
                </a:ln>
                <a:solidFill>
                  <a:srgbClr val="222222"/>
                </a:solidFill>
                <a:effectLst/>
                <a:latin typeface="Arial" pitchFamily="34" charset="0"/>
                <a:cs typeface="Arial" pitchFamily="34" charset="0"/>
              </a:rPr>
            </a:b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222222"/>
                </a:solidFill>
                <a:effectLst/>
                <a:latin typeface="Arial" pitchFamily="34" charset="0"/>
                <a:cs typeface="Arial" pitchFamily="34" charset="0"/>
              </a:rPr>
              <a:t/>
            </a:r>
            <a:br>
              <a:rPr kumimoji="0" lang="en-US" altLang="en-US" sz="900" b="0" i="0" u="none" strike="noStrike" cap="none" normalizeH="0" baseline="0" smtClean="0">
                <a:ln>
                  <a:noFill/>
                </a:ln>
                <a:solidFill>
                  <a:srgbClr val="222222"/>
                </a:solidFill>
                <a:effectLst/>
                <a:latin typeface="Arial" pitchFamily="34" charset="0"/>
                <a:cs typeface="Arial" pitchFamily="34" charset="0"/>
              </a:rPr>
            </a:b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222222"/>
                </a:solidFill>
                <a:effectLst/>
                <a:latin typeface="Arial" pitchFamily="34" charset="0"/>
                <a:cs typeface="Arial" pitchFamily="34" charset="0"/>
              </a:rPr>
              <a:t/>
            </a:r>
            <a:br>
              <a:rPr kumimoji="0" lang="en-US" altLang="en-US" sz="900" b="0" i="0" u="none" strike="noStrike" cap="none" normalizeH="0" baseline="0" smtClean="0">
                <a:ln>
                  <a:noFill/>
                </a:ln>
                <a:solidFill>
                  <a:srgbClr val="222222"/>
                </a:solidFill>
                <a:effectLst/>
                <a:latin typeface="Arial" pitchFamily="34" charset="0"/>
                <a:cs typeface="Arial" pitchFamily="34" charset="0"/>
              </a:rPr>
            </a:b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14535386"/>
              </p:ext>
            </p:extLst>
          </p:nvPr>
        </p:nvGraphicFramePr>
        <p:xfrm>
          <a:off x="1524000" y="990603"/>
          <a:ext cx="6096000" cy="4724397"/>
        </p:xfrm>
        <a:graphic>
          <a:graphicData uri="http://schemas.openxmlformats.org/drawingml/2006/table">
            <a:tbl>
              <a:tblPr/>
              <a:tblGrid>
                <a:gridCol w="1972235">
                  <a:extLst>
                    <a:ext uri="{9D8B030D-6E8A-4147-A177-3AD203B41FA5}">
                      <a16:colId xmlns="" xmlns:a16="http://schemas.microsoft.com/office/drawing/2014/main" val="4199117857"/>
                    </a:ext>
                  </a:extLst>
                </a:gridCol>
                <a:gridCol w="1972235">
                  <a:extLst>
                    <a:ext uri="{9D8B030D-6E8A-4147-A177-3AD203B41FA5}">
                      <a16:colId xmlns="" xmlns:a16="http://schemas.microsoft.com/office/drawing/2014/main" val="259594490"/>
                    </a:ext>
                  </a:extLst>
                </a:gridCol>
                <a:gridCol w="2151530">
                  <a:extLst>
                    <a:ext uri="{9D8B030D-6E8A-4147-A177-3AD203B41FA5}">
                      <a16:colId xmlns="" xmlns:a16="http://schemas.microsoft.com/office/drawing/2014/main" val="3244116225"/>
                    </a:ext>
                  </a:extLst>
                </a:gridCol>
              </a:tblGrid>
              <a:tr h="524933">
                <a:tc gridSpan="3">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1" i="0" u="none" strike="noStrike" dirty="0">
                          <a:solidFill>
                            <a:srgbClr val="000000"/>
                          </a:solidFill>
                          <a:effectLst/>
                          <a:latin typeface="Calibri" panose="020F0502020204030204" pitchFamily="34" charset="0"/>
                        </a:rPr>
                        <a:t>Total Employment Pre-Recession to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94422938"/>
                  </a:ext>
                </a:extLst>
              </a:tr>
              <a:tr h="1049866">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b"/>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ctr"/>
                      <a:r>
                        <a:rPr lang="en-US" sz="2400" b="0" i="0" u="none" strike="noStrike" dirty="0">
                          <a:solidFill>
                            <a:srgbClr val="000000"/>
                          </a:solidFill>
                          <a:effectLst/>
                          <a:latin typeface="Calibri" panose="020F0502020204030204" pitchFamily="34" charset="0"/>
                        </a:rPr>
                        <a:t>Total Change 2008-17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ctr"/>
                      <a:r>
                        <a:rPr lang="en-US" sz="2400" b="0" i="0" u="none" strike="noStrike" dirty="0" smtClean="0">
                          <a:solidFill>
                            <a:srgbClr val="000000"/>
                          </a:solidFill>
                          <a:effectLst/>
                          <a:latin typeface="Calibri" panose="020F0502020204030204" pitchFamily="34" charset="0"/>
                        </a:rPr>
                        <a:t>Pct.(%)</a:t>
                      </a:r>
                      <a:r>
                        <a:rPr lang="en-US" sz="2400" b="0" i="0" u="none" strike="noStrike" baseline="0" dirty="0" smtClean="0">
                          <a:solidFill>
                            <a:srgbClr val="000000"/>
                          </a:solidFill>
                          <a:effectLst/>
                          <a:latin typeface="Calibri" panose="020F0502020204030204" pitchFamily="34" charset="0"/>
                        </a:rPr>
                        <a:t> </a:t>
                      </a:r>
                      <a:r>
                        <a:rPr lang="en-US" sz="2400" b="0" i="0" u="none" strike="noStrike" dirty="0" smtClean="0">
                          <a:solidFill>
                            <a:srgbClr val="000000"/>
                          </a:solidFill>
                          <a:effectLst/>
                          <a:latin typeface="Calibri" panose="020F0502020204030204" pitchFamily="34" charset="0"/>
                        </a:rPr>
                        <a:t>Change  </a:t>
                      </a:r>
                      <a:r>
                        <a:rPr lang="en-US" sz="2400" b="0" i="0" u="none" strike="noStrike" dirty="0">
                          <a:solidFill>
                            <a:srgbClr val="000000"/>
                          </a:solidFill>
                          <a:effectLst/>
                          <a:latin typeface="Calibri" panose="020F0502020204030204" pitchFamily="34" charset="0"/>
                        </a:rPr>
                        <a:t>2008-17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22038250"/>
                  </a:ext>
                </a:extLst>
              </a:tr>
              <a:tr h="524933">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b"/>
                      <a:r>
                        <a:rPr lang="en-US" sz="2400" b="1" i="0" u="none" strike="noStrike">
                          <a:solidFill>
                            <a:srgbClr val="000000"/>
                          </a:solidFill>
                          <a:effectLst/>
                          <a:latin typeface="Calibri" panose="020F0502020204030204" pitchFamily="34" charset="0"/>
                        </a:rPr>
                        <a:t>Statewide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1" i="0" u="none" strike="noStrike">
                          <a:solidFill>
                            <a:srgbClr val="000000"/>
                          </a:solidFill>
                          <a:effectLst/>
                          <a:latin typeface="Calibri" panose="020F0502020204030204" pitchFamily="34" charset="0"/>
                        </a:rPr>
                        <a:t>381,314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1" i="0" u="none" strike="noStrike" dirty="0">
                          <a:solidFill>
                            <a:srgbClr val="000000"/>
                          </a:solidFill>
                          <a:effectLst/>
                          <a:latin typeface="Calibri" panose="020F050202020403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89328000"/>
                  </a:ext>
                </a:extLst>
              </a:tr>
              <a:tr h="524933">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b"/>
                      <a:r>
                        <a:rPr lang="en-US" sz="2400" b="0" i="0" u="none" strike="noStrike">
                          <a:solidFill>
                            <a:srgbClr val="000000"/>
                          </a:solidFill>
                          <a:effectLst/>
                          <a:latin typeface="Calibri" panose="020F0502020204030204" pitchFamily="34" charset="0"/>
                        </a:rPr>
                        <a:t>Eagle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a:solidFill>
                            <a:srgbClr val="000000"/>
                          </a:solidFill>
                          <a:effectLst/>
                          <a:latin typeface="Calibri" panose="020F0502020204030204" pitchFamily="34" charset="0"/>
                        </a:rPr>
                        <a:t>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5713900"/>
                  </a:ext>
                </a:extLst>
              </a:tr>
              <a:tr h="524933">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b"/>
                      <a:r>
                        <a:rPr lang="en-US" sz="2400" b="0" i="0" u="none" strike="noStrike">
                          <a:solidFill>
                            <a:srgbClr val="000000"/>
                          </a:solidFill>
                          <a:effectLst/>
                          <a:latin typeface="Calibri" panose="020F0502020204030204" pitchFamily="34" charset="0"/>
                        </a:rPr>
                        <a:t>Garfield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dirty="0">
                          <a:solidFill>
                            <a:srgbClr val="FF0000"/>
                          </a:solidFill>
                          <a:effectLst/>
                          <a:latin typeface="Calibri" panose="020F0502020204030204" pitchFamily="34" charset="0"/>
                        </a:rPr>
                        <a:t>-2,721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dirty="0">
                          <a:solidFill>
                            <a:srgbClr val="FF0000"/>
                          </a:solidFill>
                          <a:effectLst/>
                          <a:latin typeface="Calibri" panose="020F0502020204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4686858"/>
                  </a:ext>
                </a:extLst>
              </a:tr>
              <a:tr h="524933">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b"/>
                      <a:r>
                        <a:rPr lang="en-US" sz="2400" b="0" i="0" u="none" strike="noStrike">
                          <a:solidFill>
                            <a:srgbClr val="000000"/>
                          </a:solidFill>
                          <a:effectLst/>
                          <a:latin typeface="Calibri" panose="020F0502020204030204" pitchFamily="34" charset="0"/>
                        </a:rPr>
                        <a:t>Lake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a:solidFill>
                            <a:srgbClr val="000000"/>
                          </a:solidFill>
                          <a:effectLst/>
                          <a:latin typeface="Calibri" panose="020F0502020204030204" pitchFamily="34" charset="0"/>
                        </a:rPr>
                        <a:t>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09236303"/>
                  </a:ext>
                </a:extLst>
              </a:tr>
              <a:tr h="524933">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b"/>
                      <a:r>
                        <a:rPr lang="en-US" sz="2400" b="0" i="0" u="none" strike="noStrike">
                          <a:solidFill>
                            <a:srgbClr val="000000"/>
                          </a:solidFill>
                          <a:effectLst/>
                          <a:latin typeface="Calibri" panose="020F0502020204030204" pitchFamily="34" charset="0"/>
                        </a:rPr>
                        <a:t>Pitkin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a:solidFill>
                            <a:srgbClr val="FF0000"/>
                          </a:solidFill>
                          <a:effectLst/>
                          <a:latin typeface="Calibri" panose="020F0502020204030204" pitchFamily="34" charset="0"/>
                        </a:rPr>
                        <a:t>-976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dirty="0">
                          <a:solidFill>
                            <a:srgbClr val="FF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82787088"/>
                  </a:ext>
                </a:extLst>
              </a:tr>
              <a:tr h="524933">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l" fontAlgn="b"/>
                      <a:r>
                        <a:rPr lang="en-US" sz="2400" b="0" i="0" u="none" strike="noStrike">
                          <a:solidFill>
                            <a:srgbClr val="000000"/>
                          </a:solidFill>
                          <a:effectLst/>
                          <a:latin typeface="Calibri" panose="020F0502020204030204" pitchFamily="34" charset="0"/>
                        </a:rPr>
                        <a:t>Summit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a:solidFill>
                            <a:srgbClr val="000000"/>
                          </a:solidFill>
                          <a:effectLst/>
                          <a:latin typeface="Calibri" panose="020F0502020204030204" pitchFamily="34" charset="0"/>
                        </a:rPr>
                        <a:t>2,566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1pPr>
                      <a:lvl2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2pPr>
                      <a:lvl3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3pPr>
                      <a:lvl4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4pPr>
                      <a:lvl5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5pPr>
                      <a:lvl6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6pPr>
                      <a:lvl7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7pPr>
                      <a:lvl8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8pPr>
                      <a:lvl9pPr marR="0" algn="l" rtl="0">
                        <a:lnSpc>
                          <a:spcPct val="100000"/>
                        </a:lnSpc>
                        <a:spcBef>
                          <a:spcPts val="0"/>
                        </a:spcBef>
                        <a:spcAft>
                          <a:spcPts val="0"/>
                        </a:spcAft>
                        <a:buNone/>
                        <a:defRPr sz="1400" b="0" i="0" u="none" strike="noStrike" cap="none">
                          <a:solidFill>
                            <a:schemeClr val="tx1"/>
                          </a:solidFill>
                          <a:latin typeface="Trebuchet MS"/>
                          <a:ea typeface="Trebuchet MS"/>
                          <a:cs typeface="Trebuchet MS"/>
                          <a:sym typeface="Arial"/>
                        </a:defRPr>
                      </a:lvl9pPr>
                    </a:lstStyle>
                    <a:p>
                      <a:pPr algn="ctr" fontAlgn="b"/>
                      <a:r>
                        <a:rPr lang="en-US" sz="2400" b="0" i="0" u="none" strike="noStrike" dirty="0">
                          <a:solidFill>
                            <a:srgbClr val="000000"/>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54877976"/>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Title 1"/>
          <p:cNvSpPr>
            <a:spLocks noGrp="1"/>
          </p:cNvSpPr>
          <p:nvPr>
            <p:ph type="title"/>
          </p:nvPr>
        </p:nvSpPr>
        <p:spPr>
          <a:xfrm>
            <a:off x="533400" y="0"/>
            <a:ext cx="8915400" cy="990600"/>
          </a:xfrm>
        </p:spPr>
        <p:txBody>
          <a:bodyPr/>
          <a:lstStyle/>
          <a:p>
            <a:r>
              <a:rPr lang="en-US" sz="3400" dirty="0" smtClean="0">
                <a:solidFill>
                  <a:srgbClr val="FFC000"/>
                </a:solidFill>
              </a:rPr>
              <a:t>Summit </a:t>
            </a:r>
            <a:r>
              <a:rPr lang="en-US" sz="3400" dirty="0">
                <a:solidFill>
                  <a:srgbClr val="FFC000"/>
                </a:solidFill>
              </a:rPr>
              <a:t>County </a:t>
            </a:r>
            <a:r>
              <a:rPr lang="en-US" sz="3400" dirty="0" smtClean="0">
                <a:solidFill>
                  <a:srgbClr val="FFC000"/>
                </a:solidFill>
              </a:rPr>
              <a:t>Weekly Wage </a:t>
            </a:r>
            <a:r>
              <a:rPr lang="en-US" sz="3400" dirty="0">
                <a:solidFill>
                  <a:srgbClr val="FFC000"/>
                </a:solidFill>
              </a:rPr>
              <a:t>Trend</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17</a:t>
            </a:fld>
            <a:endParaRPr lang="en-US" sz="1200" b="0" i="0" u="none" strike="noStrike" cap="none">
              <a:solidFill>
                <a:schemeClr val="dk1"/>
              </a:solidFill>
              <a:latin typeface="Century Gothic"/>
              <a:ea typeface="Century Gothic"/>
              <a:cs typeface="Century Gothic"/>
              <a:sym typeface="Century Gothic"/>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914400"/>
            <a:ext cx="7006242" cy="50835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Title 1"/>
          <p:cNvSpPr>
            <a:spLocks noGrp="1"/>
          </p:cNvSpPr>
          <p:nvPr>
            <p:ph type="title"/>
          </p:nvPr>
        </p:nvSpPr>
        <p:spPr>
          <a:xfrm>
            <a:off x="1143000" y="0"/>
            <a:ext cx="7391400" cy="990600"/>
          </a:xfrm>
        </p:spPr>
        <p:txBody>
          <a:bodyPr/>
          <a:lstStyle/>
          <a:p>
            <a:r>
              <a:rPr lang="en-US" sz="3400" dirty="0">
                <a:solidFill>
                  <a:srgbClr val="FFC000"/>
                </a:solidFill>
              </a:rPr>
              <a:t>Colorado Population Forecast</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18</a:t>
            </a:fld>
            <a:endParaRPr lang="en-US" sz="1200" b="0" i="0" u="none" strike="noStrike" cap="none">
              <a:solidFill>
                <a:schemeClr val="dk1"/>
              </a:solidFill>
              <a:latin typeface="Century Gothic"/>
              <a:ea typeface="Century Gothic"/>
              <a:cs typeface="Century Gothic"/>
              <a:sym typeface="Century Gothic"/>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874037"/>
            <a:ext cx="8153400" cy="515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386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Title 1"/>
          <p:cNvSpPr>
            <a:spLocks noGrp="1"/>
          </p:cNvSpPr>
          <p:nvPr>
            <p:ph type="title"/>
          </p:nvPr>
        </p:nvSpPr>
        <p:spPr>
          <a:xfrm>
            <a:off x="1143000" y="0"/>
            <a:ext cx="7391400" cy="990600"/>
          </a:xfrm>
        </p:spPr>
        <p:txBody>
          <a:bodyPr/>
          <a:lstStyle/>
          <a:p>
            <a:r>
              <a:rPr lang="en-US" sz="3400" dirty="0" smtClean="0">
                <a:solidFill>
                  <a:srgbClr val="FFC000"/>
                </a:solidFill>
              </a:rPr>
              <a:t>Summit County Age Forecast</a:t>
            </a:r>
            <a:endParaRPr lang="en-US" sz="3400" dirty="0">
              <a:solidFill>
                <a:srgbClr val="FFC000"/>
              </a:solidFill>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19</a:t>
            </a:fld>
            <a:endParaRPr lang="en-US" sz="1200" b="0" i="0" u="none" strike="noStrike" cap="none">
              <a:solidFill>
                <a:schemeClr val="dk1"/>
              </a:solidFill>
              <a:latin typeface="Century Gothic"/>
              <a:ea typeface="Century Gothic"/>
              <a:cs typeface="Century Gothic"/>
              <a:sym typeface="Century Gothic"/>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971549"/>
            <a:ext cx="7467600" cy="5200655"/>
          </a:xfrm>
          <a:prstGeom prst="rect">
            <a:avLst/>
          </a:prstGeom>
        </p:spPr>
      </p:pic>
    </p:spTree>
    <p:extLst>
      <p:ext uri="{BB962C8B-B14F-4D97-AF65-F5344CB8AC3E}">
        <p14:creationId xmlns:p14="http://schemas.microsoft.com/office/powerpoint/2010/main" val="2037890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3" name="Content Placeholder 2"/>
          <p:cNvSpPr txBox="1">
            <a:spLocks/>
          </p:cNvSpPr>
          <p:nvPr/>
        </p:nvSpPr>
        <p:spPr>
          <a:xfrm>
            <a:off x="457646" y="1905000"/>
            <a:ext cx="8457754" cy="3733800"/>
          </a:xfrm>
          <a:prstGeom prst="rect">
            <a:avLst/>
          </a:prstGeom>
          <a:noFill/>
          <a:ln>
            <a:noFill/>
          </a:ln>
        </p:spPr>
        <p:txBody>
          <a:bodyPr lIns="91425" tIns="91425" rIns="91425" bIns="91425" anchor="t" anchorCtr="0"/>
          <a:lstStyle/>
          <a:p>
            <a:pPr marL="285750" indent="-285750">
              <a:spcBef>
                <a:spcPts val="600"/>
              </a:spcBef>
              <a:spcAft>
                <a:spcPts val="600"/>
              </a:spcAft>
              <a:buFont typeface="Arial" panose="020B0604020202020204" pitchFamily="34" charset="0"/>
              <a:buChar char="•"/>
            </a:pPr>
            <a:r>
              <a:rPr lang="en-US" sz="2400" dirty="0">
                <a:solidFill>
                  <a:schemeClr val="bg1"/>
                </a:solidFill>
              </a:rPr>
              <a:t>U.S. Population 2017: </a:t>
            </a:r>
            <a:r>
              <a:rPr lang="en-US" sz="2400" b="1" dirty="0">
                <a:solidFill>
                  <a:schemeClr val="bg1"/>
                </a:solidFill>
              </a:rPr>
              <a:t>325.7 Million +2.3 Million (0.7%)</a:t>
            </a:r>
          </a:p>
          <a:p>
            <a:pPr marL="285750" indent="-285750">
              <a:spcBef>
                <a:spcPts val="600"/>
              </a:spcBef>
              <a:spcAft>
                <a:spcPts val="600"/>
              </a:spcAft>
              <a:buFont typeface="Arial" panose="020B0604020202020204" pitchFamily="34" charset="0"/>
              <a:buChar char="•"/>
            </a:pPr>
            <a:r>
              <a:rPr lang="en-US" sz="2400" dirty="0">
                <a:solidFill>
                  <a:schemeClr val="bg1"/>
                </a:solidFill>
              </a:rPr>
              <a:t>Colorado 2017 (Census): </a:t>
            </a:r>
            <a:r>
              <a:rPr lang="en-US" sz="2400" b="1" dirty="0">
                <a:solidFill>
                  <a:schemeClr val="bg1"/>
                </a:solidFill>
              </a:rPr>
              <a:t>5,607,154</a:t>
            </a:r>
          </a:p>
          <a:p>
            <a:pPr marL="357482" lvl="2" indent="-285750">
              <a:spcBef>
                <a:spcPts val="600"/>
              </a:spcBef>
              <a:spcAft>
                <a:spcPts val="600"/>
              </a:spcAft>
              <a:buFont typeface="Arial" panose="020B0604020202020204" pitchFamily="34" charset="0"/>
              <a:buChar char="•"/>
            </a:pPr>
            <a:r>
              <a:rPr lang="en-US" sz="2400" dirty="0">
                <a:solidFill>
                  <a:schemeClr val="bg1"/>
                </a:solidFill>
              </a:rPr>
              <a:t>9th fastest growth: </a:t>
            </a:r>
            <a:r>
              <a:rPr lang="en-US" sz="2400" b="1" dirty="0">
                <a:solidFill>
                  <a:schemeClr val="bg1"/>
                </a:solidFill>
              </a:rPr>
              <a:t>1.4% -  </a:t>
            </a:r>
            <a:r>
              <a:rPr lang="en-US" sz="2400" dirty="0">
                <a:solidFill>
                  <a:schemeClr val="bg1"/>
                </a:solidFill>
              </a:rPr>
              <a:t>ID, NV, UT, WA, FL</a:t>
            </a:r>
          </a:p>
          <a:p>
            <a:pPr marL="357482" lvl="2" indent="-285750">
              <a:spcBef>
                <a:spcPts val="600"/>
              </a:spcBef>
              <a:spcAft>
                <a:spcPts val="600"/>
              </a:spcAft>
              <a:buFont typeface="Arial" panose="020B0604020202020204" pitchFamily="34" charset="0"/>
              <a:buChar char="•"/>
            </a:pPr>
            <a:r>
              <a:rPr lang="en-US" sz="2400" dirty="0">
                <a:solidFill>
                  <a:schemeClr val="bg1"/>
                </a:solidFill>
              </a:rPr>
              <a:t>8th total growth: </a:t>
            </a:r>
            <a:r>
              <a:rPr lang="en-US" sz="2400" b="1" dirty="0">
                <a:solidFill>
                  <a:schemeClr val="bg1"/>
                </a:solidFill>
              </a:rPr>
              <a:t>77,049 - </a:t>
            </a:r>
            <a:r>
              <a:rPr lang="en-US" sz="2400" dirty="0">
                <a:solidFill>
                  <a:schemeClr val="bg1"/>
                </a:solidFill>
              </a:rPr>
              <a:t>TX, FL, CA, WA, NC, GA, </a:t>
            </a:r>
            <a:r>
              <a:rPr lang="en-US" sz="2400" dirty="0" smtClean="0">
                <a:solidFill>
                  <a:schemeClr val="bg1"/>
                </a:solidFill>
              </a:rPr>
              <a:t>AZ</a:t>
            </a:r>
          </a:p>
          <a:p>
            <a:pPr marL="357482" lvl="2" indent="-285750">
              <a:spcBef>
                <a:spcPts val="600"/>
              </a:spcBef>
              <a:spcAft>
                <a:spcPts val="600"/>
              </a:spcAft>
              <a:buFont typeface="Arial" panose="020B0604020202020204" pitchFamily="34" charset="0"/>
              <a:buChar char="•"/>
            </a:pPr>
            <a:r>
              <a:rPr lang="en-US" sz="2400" dirty="0" smtClean="0">
                <a:solidFill>
                  <a:schemeClr val="bg1"/>
                </a:solidFill>
              </a:rPr>
              <a:t>Colorado: 1.5% </a:t>
            </a:r>
            <a:r>
              <a:rPr lang="en-US" sz="2400" dirty="0" err="1" smtClean="0">
                <a:solidFill>
                  <a:schemeClr val="bg1"/>
                </a:solidFill>
              </a:rPr>
              <a:t>avg</a:t>
            </a:r>
            <a:r>
              <a:rPr lang="en-US" sz="2400" dirty="0" smtClean="0">
                <a:solidFill>
                  <a:schemeClr val="bg1"/>
                </a:solidFill>
              </a:rPr>
              <a:t> annual growth</a:t>
            </a:r>
            <a:endParaRPr lang="en-US" sz="2400" dirty="0">
              <a:solidFill>
                <a:schemeClr val="bg1"/>
              </a:solidFill>
            </a:endParaRPr>
          </a:p>
          <a:p>
            <a:pPr marL="357482" lvl="2" indent="-285750">
              <a:spcBef>
                <a:spcPts val="600"/>
              </a:spcBef>
              <a:buFont typeface="Arial" panose="020B0604020202020204" pitchFamily="34" charset="0"/>
              <a:buChar char="•"/>
            </a:pPr>
            <a:r>
              <a:rPr lang="en-US" sz="2400" dirty="0" smtClean="0">
                <a:solidFill>
                  <a:srgbClr val="FFC000"/>
                </a:solidFill>
              </a:rPr>
              <a:t>Summit County: 1.6%</a:t>
            </a:r>
            <a:endParaRPr lang="en-US" sz="2400" dirty="0">
              <a:solidFill>
                <a:srgbClr val="FFC000"/>
              </a:solidFill>
            </a:endParaRPr>
          </a:p>
          <a:p>
            <a:pPr marL="71732" lvl="2">
              <a:spcBef>
                <a:spcPts val="600"/>
              </a:spcBef>
            </a:pPr>
            <a:endParaRPr lang="en-US" sz="2400" dirty="0">
              <a:solidFill>
                <a:srgbClr val="FFC000"/>
              </a:solidFill>
            </a:endParaRPr>
          </a:p>
          <a:p>
            <a:pPr marL="357482" marR="0" lvl="2" indent="-285750" algn="l" defTabSz="914400" rtl="0" eaLnBrk="1" fontAlgn="auto" latinLnBrk="0" hangingPunct="1">
              <a:lnSpc>
                <a:spcPct val="100000"/>
              </a:lnSpc>
              <a:spcBef>
                <a:spcPts val="480"/>
              </a:spcBef>
              <a:spcAft>
                <a:spcPts val="0"/>
              </a:spcAft>
              <a:buClr>
                <a:schemeClr val="dk1"/>
              </a:buClr>
              <a:buSzPct val="100000"/>
              <a:buFont typeface="Arial" panose="020B0604020202020204" pitchFamily="34" charset="0"/>
              <a:buChar char="•"/>
              <a:tabLst/>
              <a:defRPr/>
            </a:pPr>
            <a:endParaRPr kumimoji="0" lang="en-US" sz="2400" b="0" i="0" u="none" strike="noStrike" kern="0" cap="none" spc="0" normalizeH="0" baseline="0" noProof="0" dirty="0">
              <a:ln>
                <a:noFill/>
              </a:ln>
              <a:solidFill>
                <a:srgbClr val="FFC000"/>
              </a:solidFill>
              <a:effectLst/>
              <a:uLnTx/>
              <a:uFillTx/>
              <a:latin typeface="Century Gothic"/>
              <a:ea typeface="Century Gothic"/>
              <a:cs typeface="Century Gothic"/>
              <a:sym typeface="Century Gothic"/>
            </a:endParaRPr>
          </a:p>
        </p:txBody>
      </p:sp>
      <p:sp>
        <p:nvSpPr>
          <p:cNvPr id="4" name="Title 1"/>
          <p:cNvSpPr>
            <a:spLocks noGrp="1"/>
          </p:cNvSpPr>
          <p:nvPr>
            <p:ph type="title"/>
          </p:nvPr>
        </p:nvSpPr>
        <p:spPr>
          <a:xfrm>
            <a:off x="304800" y="948928"/>
            <a:ext cx="8686800" cy="803672"/>
          </a:xfrm>
        </p:spPr>
        <p:txBody>
          <a:bodyPr/>
          <a:lstStyle/>
          <a:p>
            <a:r>
              <a:rPr lang="en-US" sz="3400" dirty="0">
                <a:solidFill>
                  <a:srgbClr val="FFC000"/>
                </a:solidFill>
              </a:rPr>
              <a:t>Big Picture: 2016-17 Population Change</a:t>
            </a:r>
            <a:endParaRPr lang="en-US" sz="3400" i="0" dirty="0">
              <a:solidFill>
                <a:srgbClr val="FFC000"/>
              </a:solidFill>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8" name="Rectangle 7"/>
          <p:cNvSpPr/>
          <p:nvPr/>
        </p:nvSpPr>
        <p:spPr>
          <a:xfrm>
            <a:off x="533400" y="1295400"/>
            <a:ext cx="81534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Title 1"/>
          <p:cNvSpPr>
            <a:spLocks noGrp="1"/>
          </p:cNvSpPr>
          <p:nvPr>
            <p:ph type="title"/>
          </p:nvPr>
        </p:nvSpPr>
        <p:spPr>
          <a:xfrm>
            <a:off x="533400" y="0"/>
            <a:ext cx="8915400" cy="990600"/>
          </a:xfrm>
        </p:spPr>
        <p:txBody>
          <a:bodyPr/>
          <a:lstStyle/>
          <a:p>
            <a:r>
              <a:rPr lang="en-US" sz="3400" dirty="0" smtClean="0">
                <a:solidFill>
                  <a:srgbClr val="FFC000"/>
                </a:solidFill>
              </a:rPr>
              <a:t>Summit County Population </a:t>
            </a:r>
            <a:r>
              <a:rPr lang="en-US" sz="3400" dirty="0">
                <a:solidFill>
                  <a:srgbClr val="FFC000"/>
                </a:solidFill>
              </a:rPr>
              <a:t>Forecast</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20</a:t>
            </a:fld>
            <a:endParaRPr lang="en-US" sz="1200" b="0" i="0" u="none" strike="noStrike" cap="none">
              <a:solidFill>
                <a:schemeClr val="dk1"/>
              </a:solidFill>
              <a:latin typeface="Century Gothic"/>
              <a:ea typeface="Century Gothic"/>
              <a:cs typeface="Century Gothic"/>
              <a:sym typeface="Century Gothic"/>
            </a:endParaRPr>
          </a:p>
        </p:txBody>
      </p:sp>
      <p:graphicFrame>
        <p:nvGraphicFramePr>
          <p:cNvPr id="10" name="Table 9"/>
          <p:cNvGraphicFramePr>
            <a:graphicFrameLocks noGrp="1"/>
          </p:cNvGraphicFramePr>
          <p:nvPr>
            <p:extLst>
              <p:ext uri="{D42A27DB-BD31-4B8C-83A1-F6EECF244321}">
                <p14:modId xmlns:p14="http://schemas.microsoft.com/office/powerpoint/2010/main" val="640537453"/>
              </p:ext>
            </p:extLst>
          </p:nvPr>
        </p:nvGraphicFramePr>
        <p:xfrm>
          <a:off x="609597" y="1341277"/>
          <a:ext cx="8077203" cy="3840323"/>
        </p:xfrm>
        <a:graphic>
          <a:graphicData uri="http://schemas.openxmlformats.org/drawingml/2006/table">
            <a:tbl>
              <a:tblPr/>
              <a:tblGrid>
                <a:gridCol w="1821002"/>
                <a:gridCol w="893743"/>
                <a:gridCol w="893743"/>
                <a:gridCol w="893743"/>
                <a:gridCol w="893743"/>
                <a:gridCol w="893743"/>
                <a:gridCol w="893743"/>
                <a:gridCol w="893743"/>
              </a:tblGrid>
              <a:tr h="321046">
                <a:tc gridSpan="4">
                  <a:txBody>
                    <a:bodyPr/>
                    <a:lstStyle/>
                    <a:p>
                      <a:pPr algn="l" fontAlgn="b"/>
                      <a:r>
                        <a:rPr lang="en-US" sz="1200" b="1" i="0" u="none" strike="noStrike" dirty="0">
                          <a:solidFill>
                            <a:srgbClr val="000000"/>
                          </a:solidFill>
                          <a:effectLst/>
                          <a:latin typeface="Arial"/>
                        </a:rPr>
                        <a:t>Population Forecast Region 12 &amp; Garfield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284185">
                <a:tc>
                  <a:txBody>
                    <a:bodyPr/>
                    <a:lstStyle/>
                    <a:p>
                      <a:pPr algn="l" fontAlgn="b"/>
                      <a:r>
                        <a:rPr lang="en-US" sz="12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July, 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July,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July, 2030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July, 2040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July, 2050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Total Ch. 2015-50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Ann. Ave. Pct Growth 2015-50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46">
                <a:tc>
                  <a:txBody>
                    <a:bodyPr/>
                    <a:lstStyle/>
                    <a:p>
                      <a:pPr algn="l" fontAlgn="b"/>
                      <a:r>
                        <a:rPr lang="en-US" sz="1200" b="1" i="0" u="none" strike="noStrike">
                          <a:solidFill>
                            <a:srgbClr val="000000"/>
                          </a:solidFill>
                          <a:effectLst/>
                          <a:latin typeface="Arial"/>
                        </a:rPr>
                        <a:t>Region 12 + Garfield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174,827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190,676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227,713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267,455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303,891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129,064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46">
                <a:tc>
                  <a:txBody>
                    <a:bodyPr/>
                    <a:lstStyle/>
                    <a:p>
                      <a:pPr algn="l" fontAlgn="b"/>
                      <a:r>
                        <a:rPr lang="en-US" sz="1200" b="1" i="0" u="none" strike="noStrike">
                          <a:solidFill>
                            <a:srgbClr val="000000"/>
                          </a:solidFill>
                          <a:effectLst/>
                          <a:latin typeface="Arial"/>
                        </a:rPr>
                        <a:t>     Eagle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53,320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57,571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69,748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83,001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94,459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41,139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46">
                <a:tc>
                  <a:txBody>
                    <a:bodyPr/>
                    <a:lstStyle/>
                    <a:p>
                      <a:pPr algn="l" fontAlgn="b"/>
                      <a:r>
                        <a:rPr lang="en-US" sz="1200" b="1" i="0" u="none" strike="noStrike">
                          <a:solidFill>
                            <a:srgbClr val="000000"/>
                          </a:solidFill>
                          <a:effectLst/>
                          <a:latin typeface="Arial"/>
                        </a:rPr>
                        <a:t>     Grand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14,602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16,330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19,487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23,606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27,406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12,804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46">
                <a:tc>
                  <a:txBody>
                    <a:bodyPr/>
                    <a:lstStyle/>
                    <a:p>
                      <a:pPr algn="l" fontAlgn="b"/>
                      <a:r>
                        <a:rPr lang="en-US" sz="1200" b="1" i="0" u="none" strike="noStrike">
                          <a:solidFill>
                            <a:srgbClr val="000000"/>
                          </a:solidFill>
                          <a:effectLst/>
                          <a:latin typeface="Arial"/>
                        </a:rPr>
                        <a:t>     Jackson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46">
                <a:tc>
                  <a:txBody>
                    <a:bodyPr/>
                    <a:lstStyle/>
                    <a:p>
                      <a:pPr algn="l" fontAlgn="b"/>
                      <a:r>
                        <a:rPr lang="en-US" sz="1200" b="1" i="0" u="none" strike="noStrike">
                          <a:solidFill>
                            <a:srgbClr val="000000"/>
                          </a:solidFill>
                          <a:effectLst/>
                          <a:latin typeface="Arial"/>
                        </a:rPr>
                        <a:t>     Pitkin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17,845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18,562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20,218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21,854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23,209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5,364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816">
                <a:tc>
                  <a:txBody>
                    <a:bodyPr/>
                    <a:lstStyle/>
                    <a:p>
                      <a:pPr algn="l" fontAlgn="b"/>
                      <a:r>
                        <a:rPr lang="en-US" sz="1200" b="1" i="0" u="none" strike="noStrike" dirty="0">
                          <a:solidFill>
                            <a:srgbClr val="FFC000"/>
                          </a:solidFill>
                          <a:effectLst/>
                          <a:latin typeface="Arial"/>
                        </a:rPr>
                        <a:t>     Summit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FFC000"/>
                          </a:solidFill>
                          <a:effectLst/>
                          <a:latin typeface="Arial"/>
                        </a:rPr>
                        <a:t>29,928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FFC000"/>
                          </a:solidFill>
                          <a:effectLst/>
                          <a:latin typeface="Arial"/>
                        </a:rPr>
                        <a:t>32,760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FFC000"/>
                          </a:solidFill>
                          <a:effectLst/>
                          <a:latin typeface="Arial"/>
                        </a:rPr>
                        <a:t>39,540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FFC000"/>
                          </a:solidFill>
                          <a:effectLst/>
                          <a:latin typeface="Arial"/>
                        </a:rPr>
                        <a:t>45,859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FFC000"/>
                          </a:solidFill>
                          <a:effectLst/>
                          <a:latin typeface="Arial"/>
                        </a:rPr>
                        <a:t>51,828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FFC000"/>
                          </a:solidFill>
                          <a:effectLst/>
                          <a:latin typeface="Arial"/>
                        </a:rPr>
                        <a:t>21,900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FFC000"/>
                          </a:solidFill>
                          <a:effectLst/>
                          <a:latin typeface="Arial"/>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46">
                <a:tc>
                  <a:txBody>
                    <a:bodyPr/>
                    <a:lstStyle/>
                    <a:p>
                      <a:pPr algn="l" fontAlgn="b"/>
                      <a:r>
                        <a:rPr lang="en-US" sz="1200" b="1" i="0" u="none" strike="noStrike">
                          <a:solidFill>
                            <a:srgbClr val="000000"/>
                          </a:solidFill>
                          <a:effectLst/>
                          <a:latin typeface="Arial"/>
                        </a:rPr>
                        <a:t>     Garfield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57,779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64,119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77,404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91,836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105,711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47,932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2" name="Shape 132"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3" name="Shape 118"/>
          <p:cNvSpPr txBox="1">
            <a:spLocks/>
          </p:cNvSpPr>
          <p:nvPr/>
        </p:nvSpPr>
        <p:spPr>
          <a:xfrm>
            <a:off x="457200" y="685800"/>
            <a:ext cx="8229600" cy="1143000"/>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31707"/>
              <a:buFont typeface="Century Gothic"/>
              <a:buNone/>
              <a:defRPr sz="4100" b="1" i="0" u="none" strike="noStrike" cap="none">
                <a:solidFill>
                  <a:schemeClr val="dk1"/>
                </a:solidFill>
                <a:latin typeface="Century Gothic"/>
                <a:ea typeface="Century Gothic"/>
                <a:cs typeface="Century Gothic"/>
                <a:sym typeface="Century Gothic"/>
              </a:defRPr>
            </a:lvl1pPr>
            <a:lvl2pPr lvl="1" indent="0" rtl="0">
              <a:spcBef>
                <a:spcPts val="0"/>
              </a:spcBef>
              <a:buSzPct val="76470"/>
              <a:buNone/>
              <a:defRPr sz="1700"/>
            </a:lvl2pPr>
            <a:lvl3pPr lvl="2" indent="0" rtl="0">
              <a:spcBef>
                <a:spcPts val="0"/>
              </a:spcBef>
              <a:buSzPct val="76470"/>
              <a:buNone/>
              <a:defRPr sz="1700"/>
            </a:lvl3pPr>
            <a:lvl4pPr lvl="3" indent="0" rtl="0">
              <a:spcBef>
                <a:spcPts val="0"/>
              </a:spcBef>
              <a:buSzPct val="76470"/>
              <a:buNone/>
              <a:defRPr sz="1700"/>
            </a:lvl4pPr>
            <a:lvl5pPr lvl="4" indent="0" rtl="0">
              <a:spcBef>
                <a:spcPts val="0"/>
              </a:spcBef>
              <a:buSzPct val="76470"/>
              <a:buNone/>
              <a:defRPr sz="1700"/>
            </a:lvl5pPr>
            <a:lvl6pPr lvl="5" indent="0" rtl="0">
              <a:spcBef>
                <a:spcPts val="0"/>
              </a:spcBef>
              <a:buSzPct val="76470"/>
              <a:buNone/>
              <a:defRPr sz="1700"/>
            </a:lvl6pPr>
            <a:lvl7pPr lvl="6" indent="0" rtl="0">
              <a:spcBef>
                <a:spcPts val="0"/>
              </a:spcBef>
              <a:buSzPct val="76470"/>
              <a:buNone/>
              <a:defRPr sz="1700"/>
            </a:lvl7pPr>
            <a:lvl8pPr lvl="7" indent="0" rtl="0">
              <a:spcBef>
                <a:spcPts val="0"/>
              </a:spcBef>
              <a:buSzPct val="76470"/>
              <a:buNone/>
              <a:defRPr sz="1700"/>
            </a:lvl8pPr>
            <a:lvl9pPr lvl="8" indent="0" rtl="0">
              <a:spcBef>
                <a:spcPts val="0"/>
              </a:spcBef>
              <a:buSzPct val="76470"/>
              <a:buNone/>
              <a:defRPr sz="1700"/>
            </a:lvl9pPr>
          </a:lstStyle>
          <a:p>
            <a:pPr>
              <a:buClr>
                <a:srgbClr val="000000"/>
              </a:buClr>
              <a:buSzPct val="25000"/>
              <a:buFont typeface="Arial"/>
              <a:buNone/>
            </a:pPr>
            <a:r>
              <a:rPr lang="en-US" sz="3600" dirty="0">
                <a:solidFill>
                  <a:srgbClr val="FFC000"/>
                </a:solidFill>
              </a:rPr>
              <a:t>Strengths</a:t>
            </a:r>
          </a:p>
        </p:txBody>
      </p:sp>
      <p:sp>
        <p:nvSpPr>
          <p:cNvPr id="4" name="TextBox 3"/>
          <p:cNvSpPr txBox="1"/>
          <p:nvPr/>
        </p:nvSpPr>
        <p:spPr>
          <a:xfrm>
            <a:off x="1106711" y="1828800"/>
            <a:ext cx="7122889" cy="3108535"/>
          </a:xfrm>
          <a:prstGeom prst="rect">
            <a:avLst/>
          </a:prstGeom>
          <a:noFill/>
        </p:spPr>
        <p:txBody>
          <a:bodyPr wrap="square" lIns="91430" tIns="45716" rIns="91430" bIns="45716" rtlCol="0">
            <a:spAutoFit/>
          </a:bodyPr>
          <a:lstStyle/>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Attracting high volume of young talent (post college age)</a:t>
            </a:r>
          </a:p>
          <a:p>
            <a:pPr marL="571500" indent="-571500">
              <a:buFont typeface="Arial" panose="020B0604020202020204" pitchFamily="34" charset="0"/>
              <a:buChar char="•"/>
            </a:pPr>
            <a:r>
              <a:rPr lang="en-US" sz="2800" dirty="0">
                <a:solidFill>
                  <a:srgbClr val="FFFFFF"/>
                </a:solidFill>
                <a:latin typeface="Century Gothic" panose="020B0502020202020204" pitchFamily="34" charset="0"/>
              </a:rPr>
              <a:t>Jobs are </a:t>
            </a:r>
            <a:r>
              <a:rPr lang="en-US" sz="2800" dirty="0" smtClean="0">
                <a:solidFill>
                  <a:srgbClr val="FFFFFF"/>
                </a:solidFill>
                <a:latin typeface="Century Gothic" panose="020B0502020202020204" pitchFamily="34" charset="0"/>
              </a:rPr>
              <a:t>10% above </a:t>
            </a:r>
            <a:r>
              <a:rPr lang="en-US" sz="2800" dirty="0">
                <a:solidFill>
                  <a:srgbClr val="FFFFFF"/>
                </a:solidFill>
                <a:latin typeface="Century Gothic" panose="020B0502020202020204" pitchFamily="34" charset="0"/>
              </a:rPr>
              <a:t>pre-recession peak </a:t>
            </a:r>
            <a:r>
              <a:rPr lang="en-US" sz="2800" dirty="0" smtClean="0">
                <a:solidFill>
                  <a:srgbClr val="FFFFFF"/>
                </a:solidFill>
                <a:latin typeface="Century Gothic" panose="020B0502020202020204" pitchFamily="34" charset="0"/>
              </a:rPr>
              <a:t>levels </a:t>
            </a:r>
            <a:endParaRPr lang="en-US" sz="2800" dirty="0">
              <a:solidFill>
                <a:srgbClr val="FFFFFF"/>
              </a:solidFill>
              <a:latin typeface="Century Gothic" panose="020B0502020202020204" pitchFamily="34" charset="0"/>
            </a:endParaRPr>
          </a:p>
          <a:p>
            <a:pPr marL="571500" indent="-571500">
              <a:buFont typeface="Arial" panose="020B0604020202020204" pitchFamily="34" charset="0"/>
              <a:buChar char="•"/>
            </a:pPr>
            <a:r>
              <a:rPr lang="en-US" sz="2800" dirty="0">
                <a:solidFill>
                  <a:srgbClr val="FFFFFF"/>
                </a:solidFill>
                <a:latin typeface="Century Gothic" panose="020B0502020202020204" pitchFamily="34" charset="0"/>
              </a:rPr>
              <a:t>Strong amenities and quality of life</a:t>
            </a:r>
          </a:p>
          <a:p>
            <a:pPr marL="571500" indent="-571500">
              <a:buFont typeface="Arial" panose="020B0604020202020204" pitchFamily="34" charset="0"/>
              <a:buChar char="•"/>
            </a:pPr>
            <a:endParaRPr lang="en-US" sz="2800" dirty="0">
              <a:solidFill>
                <a:srgbClr val="FFFFFF"/>
              </a:solidFill>
              <a:latin typeface="Century Gothic" panose="020B0502020202020204" pitchFamily="34" charset="0"/>
            </a:endParaRPr>
          </a:p>
          <a:p>
            <a:pPr marL="571500" indent="-571500"/>
            <a:endParaRPr lang="en-US" sz="2800" dirty="0">
              <a:solidFill>
                <a:srgbClr val="FFFFFF"/>
              </a:solidFill>
              <a:latin typeface="Century Gothic" panose="020B0502020202020204" pitchFamily="34" charset="0"/>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21</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882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2" name="Shape 132"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3" name="Shape 118"/>
          <p:cNvSpPr txBox="1">
            <a:spLocks/>
          </p:cNvSpPr>
          <p:nvPr/>
        </p:nvSpPr>
        <p:spPr>
          <a:xfrm>
            <a:off x="457200" y="685800"/>
            <a:ext cx="8229600" cy="1143000"/>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31707"/>
              <a:buFont typeface="Century Gothic"/>
              <a:buNone/>
              <a:defRPr sz="4100" b="1" i="0" u="none" strike="noStrike" cap="none">
                <a:solidFill>
                  <a:schemeClr val="dk1"/>
                </a:solidFill>
                <a:latin typeface="Century Gothic"/>
                <a:ea typeface="Century Gothic"/>
                <a:cs typeface="Century Gothic"/>
                <a:sym typeface="Century Gothic"/>
              </a:defRPr>
            </a:lvl1pPr>
            <a:lvl2pPr lvl="1" indent="0" rtl="0">
              <a:spcBef>
                <a:spcPts val="0"/>
              </a:spcBef>
              <a:buSzPct val="76470"/>
              <a:buNone/>
              <a:defRPr sz="1700"/>
            </a:lvl2pPr>
            <a:lvl3pPr lvl="2" indent="0" rtl="0">
              <a:spcBef>
                <a:spcPts val="0"/>
              </a:spcBef>
              <a:buSzPct val="76470"/>
              <a:buNone/>
              <a:defRPr sz="1700"/>
            </a:lvl3pPr>
            <a:lvl4pPr lvl="3" indent="0" rtl="0">
              <a:spcBef>
                <a:spcPts val="0"/>
              </a:spcBef>
              <a:buSzPct val="76470"/>
              <a:buNone/>
              <a:defRPr sz="1700"/>
            </a:lvl4pPr>
            <a:lvl5pPr lvl="4" indent="0" rtl="0">
              <a:spcBef>
                <a:spcPts val="0"/>
              </a:spcBef>
              <a:buSzPct val="76470"/>
              <a:buNone/>
              <a:defRPr sz="1700"/>
            </a:lvl5pPr>
            <a:lvl6pPr lvl="5" indent="0" rtl="0">
              <a:spcBef>
                <a:spcPts val="0"/>
              </a:spcBef>
              <a:buSzPct val="76470"/>
              <a:buNone/>
              <a:defRPr sz="1700"/>
            </a:lvl6pPr>
            <a:lvl7pPr lvl="6" indent="0" rtl="0">
              <a:spcBef>
                <a:spcPts val="0"/>
              </a:spcBef>
              <a:buSzPct val="76470"/>
              <a:buNone/>
              <a:defRPr sz="1700"/>
            </a:lvl7pPr>
            <a:lvl8pPr lvl="7" indent="0" rtl="0">
              <a:spcBef>
                <a:spcPts val="0"/>
              </a:spcBef>
              <a:buSzPct val="76470"/>
              <a:buNone/>
              <a:defRPr sz="1700"/>
            </a:lvl8pPr>
            <a:lvl9pPr lvl="8" indent="0" rtl="0">
              <a:spcBef>
                <a:spcPts val="0"/>
              </a:spcBef>
              <a:buSzPct val="76470"/>
              <a:buNone/>
              <a:defRPr sz="1700"/>
            </a:lvl9pPr>
          </a:lstStyle>
          <a:p>
            <a:pPr>
              <a:buClr>
                <a:srgbClr val="000000"/>
              </a:buClr>
              <a:buSzPct val="25000"/>
              <a:buFont typeface="Arial"/>
              <a:buNone/>
            </a:pPr>
            <a:r>
              <a:rPr lang="en-US" sz="3600" dirty="0">
                <a:solidFill>
                  <a:srgbClr val="FFC000"/>
                </a:solidFill>
              </a:rPr>
              <a:t>Weaknesses</a:t>
            </a:r>
          </a:p>
        </p:txBody>
      </p:sp>
      <p:sp>
        <p:nvSpPr>
          <p:cNvPr id="4" name="TextBox 3"/>
          <p:cNvSpPr txBox="1"/>
          <p:nvPr/>
        </p:nvSpPr>
        <p:spPr>
          <a:xfrm>
            <a:off x="1106711" y="1828800"/>
            <a:ext cx="7122889" cy="3539422"/>
          </a:xfrm>
          <a:prstGeom prst="rect">
            <a:avLst/>
          </a:prstGeom>
          <a:noFill/>
        </p:spPr>
        <p:txBody>
          <a:bodyPr wrap="square" lIns="91430" tIns="45716" rIns="91430" bIns="45716" rtlCol="0">
            <a:spAutoFit/>
          </a:bodyPr>
          <a:lstStyle/>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Retention of talent (30s)</a:t>
            </a: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High volume of low wage jobs creating significant lag to state average </a:t>
            </a: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Lack </a:t>
            </a:r>
            <a:r>
              <a:rPr lang="en-US" sz="2800" dirty="0">
                <a:solidFill>
                  <a:srgbClr val="FFFFFF"/>
                </a:solidFill>
                <a:latin typeface="Century Gothic" panose="020B0502020202020204" pitchFamily="34" charset="0"/>
              </a:rPr>
              <a:t>of industry </a:t>
            </a:r>
            <a:r>
              <a:rPr lang="en-US" sz="2800" dirty="0" smtClean="0">
                <a:solidFill>
                  <a:srgbClr val="FFFFFF"/>
                </a:solidFill>
                <a:latin typeface="Century Gothic" panose="020B0502020202020204" pitchFamily="34" charset="0"/>
              </a:rPr>
              <a:t>diversity</a:t>
            </a:r>
            <a:endParaRPr lang="en-US" sz="2800" dirty="0">
              <a:solidFill>
                <a:srgbClr val="FFFFFF"/>
              </a:solidFill>
              <a:latin typeface="Century Gothic" panose="020B0502020202020204" pitchFamily="34" charset="0"/>
            </a:endParaRP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High </a:t>
            </a:r>
            <a:r>
              <a:rPr lang="en-US" sz="2800" dirty="0">
                <a:solidFill>
                  <a:srgbClr val="FFFFFF"/>
                </a:solidFill>
                <a:latin typeface="Century Gothic" panose="020B0502020202020204" pitchFamily="34" charset="0"/>
              </a:rPr>
              <a:t>cost of housing</a:t>
            </a:r>
          </a:p>
          <a:p>
            <a:pPr marL="571500" indent="-571500">
              <a:buFont typeface="Arial" panose="020B0604020202020204" pitchFamily="34" charset="0"/>
              <a:buChar char="•"/>
            </a:pPr>
            <a:endParaRPr lang="en-US" sz="2800" dirty="0">
              <a:solidFill>
                <a:srgbClr val="FFFFFF"/>
              </a:solidFill>
              <a:latin typeface="Century Gothic" panose="020B0502020202020204" pitchFamily="34" charset="0"/>
            </a:endParaRPr>
          </a:p>
          <a:p>
            <a:pPr marL="571500" indent="-571500">
              <a:buFont typeface="Arial" panose="020B0604020202020204" pitchFamily="34" charset="0"/>
              <a:buChar char="•"/>
            </a:pPr>
            <a:endParaRPr lang="en-US" sz="2800" dirty="0">
              <a:solidFill>
                <a:srgbClr val="FFFFFF"/>
              </a:solidFill>
              <a:latin typeface="Century Gothic" panose="020B0502020202020204" pitchFamily="34" charset="0"/>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22</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882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2" name="Shape 132"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3" name="Shape 118"/>
          <p:cNvSpPr txBox="1">
            <a:spLocks/>
          </p:cNvSpPr>
          <p:nvPr/>
        </p:nvSpPr>
        <p:spPr>
          <a:xfrm>
            <a:off x="457200" y="457200"/>
            <a:ext cx="8229600" cy="1143000"/>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31707"/>
              <a:buFont typeface="Century Gothic"/>
              <a:buNone/>
              <a:defRPr sz="4100" b="1" i="0" u="none" strike="noStrike" cap="none">
                <a:solidFill>
                  <a:schemeClr val="dk1"/>
                </a:solidFill>
                <a:latin typeface="Century Gothic"/>
                <a:ea typeface="Century Gothic"/>
                <a:cs typeface="Century Gothic"/>
                <a:sym typeface="Century Gothic"/>
              </a:defRPr>
            </a:lvl1pPr>
            <a:lvl2pPr lvl="1" indent="0" rtl="0">
              <a:spcBef>
                <a:spcPts val="0"/>
              </a:spcBef>
              <a:buSzPct val="76470"/>
              <a:buNone/>
              <a:defRPr sz="1700"/>
            </a:lvl2pPr>
            <a:lvl3pPr lvl="2" indent="0" rtl="0">
              <a:spcBef>
                <a:spcPts val="0"/>
              </a:spcBef>
              <a:buSzPct val="76470"/>
              <a:buNone/>
              <a:defRPr sz="1700"/>
            </a:lvl3pPr>
            <a:lvl4pPr lvl="3" indent="0" rtl="0">
              <a:spcBef>
                <a:spcPts val="0"/>
              </a:spcBef>
              <a:buSzPct val="76470"/>
              <a:buNone/>
              <a:defRPr sz="1700"/>
            </a:lvl4pPr>
            <a:lvl5pPr lvl="4" indent="0" rtl="0">
              <a:spcBef>
                <a:spcPts val="0"/>
              </a:spcBef>
              <a:buSzPct val="76470"/>
              <a:buNone/>
              <a:defRPr sz="1700"/>
            </a:lvl5pPr>
            <a:lvl6pPr lvl="5" indent="0" rtl="0">
              <a:spcBef>
                <a:spcPts val="0"/>
              </a:spcBef>
              <a:buSzPct val="76470"/>
              <a:buNone/>
              <a:defRPr sz="1700"/>
            </a:lvl6pPr>
            <a:lvl7pPr lvl="6" indent="0" rtl="0">
              <a:spcBef>
                <a:spcPts val="0"/>
              </a:spcBef>
              <a:buSzPct val="76470"/>
              <a:buNone/>
              <a:defRPr sz="1700"/>
            </a:lvl7pPr>
            <a:lvl8pPr lvl="7" indent="0" rtl="0">
              <a:spcBef>
                <a:spcPts val="0"/>
              </a:spcBef>
              <a:buSzPct val="76470"/>
              <a:buNone/>
              <a:defRPr sz="1700"/>
            </a:lvl8pPr>
            <a:lvl9pPr lvl="8" indent="0" rtl="0">
              <a:spcBef>
                <a:spcPts val="0"/>
              </a:spcBef>
              <a:buSzPct val="76470"/>
              <a:buNone/>
              <a:defRPr sz="1700"/>
            </a:lvl9pPr>
          </a:lstStyle>
          <a:p>
            <a:pPr>
              <a:buClr>
                <a:srgbClr val="000000"/>
              </a:buClr>
              <a:buSzPct val="25000"/>
              <a:buFont typeface="Arial"/>
              <a:buNone/>
            </a:pPr>
            <a:r>
              <a:rPr lang="en-US" sz="3600" dirty="0">
                <a:solidFill>
                  <a:srgbClr val="FFC000"/>
                </a:solidFill>
              </a:rPr>
              <a:t>Threats</a:t>
            </a:r>
          </a:p>
        </p:txBody>
      </p:sp>
      <p:sp>
        <p:nvSpPr>
          <p:cNvPr id="4" name="TextBox 3"/>
          <p:cNvSpPr txBox="1"/>
          <p:nvPr/>
        </p:nvSpPr>
        <p:spPr>
          <a:xfrm>
            <a:off x="914400" y="1592290"/>
            <a:ext cx="7351489" cy="3970310"/>
          </a:xfrm>
          <a:prstGeom prst="rect">
            <a:avLst/>
          </a:prstGeom>
          <a:noFill/>
        </p:spPr>
        <p:txBody>
          <a:bodyPr wrap="square" lIns="91430" tIns="45716" rIns="91430" bIns="45716" rtlCol="0">
            <a:spAutoFit/>
          </a:bodyPr>
          <a:lstStyle/>
          <a:p>
            <a:pPr marL="571500" indent="-571500">
              <a:buFont typeface="Arial" panose="020B0604020202020204" pitchFamily="34" charset="0"/>
              <a:buChar char="•"/>
            </a:pPr>
            <a:r>
              <a:rPr lang="en-US" sz="2800" dirty="0">
                <a:solidFill>
                  <a:srgbClr val="FFFFFF"/>
                </a:solidFill>
                <a:latin typeface="Century Gothic" panose="020B0502020202020204" pitchFamily="34" charset="0"/>
              </a:rPr>
              <a:t>Macro economic trends</a:t>
            </a:r>
          </a:p>
          <a:p>
            <a:pPr marL="571500" indent="-571500">
              <a:buFont typeface="Arial" panose="020B0604020202020204" pitchFamily="34" charset="0"/>
              <a:buChar char="•"/>
            </a:pPr>
            <a:r>
              <a:rPr lang="en-US" sz="2800" dirty="0">
                <a:solidFill>
                  <a:srgbClr val="FFFFFF"/>
                </a:solidFill>
                <a:latin typeface="Century Gothic" panose="020B0502020202020204" pitchFamily="34" charset="0"/>
              </a:rPr>
              <a:t>External factors </a:t>
            </a: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Housing </a:t>
            </a:r>
            <a:r>
              <a:rPr lang="en-US" sz="2800" dirty="0">
                <a:solidFill>
                  <a:srgbClr val="FFFFFF"/>
                </a:solidFill>
                <a:latin typeface="Century Gothic" panose="020B0502020202020204" pitchFamily="34" charset="0"/>
              </a:rPr>
              <a:t>availability to retain workforce </a:t>
            </a:r>
            <a:endParaRPr lang="en-US" sz="2800" dirty="0" smtClean="0">
              <a:solidFill>
                <a:srgbClr val="FFFFFF"/>
              </a:solidFill>
              <a:latin typeface="Century Gothic" panose="020B0502020202020204" pitchFamily="34" charset="0"/>
            </a:endParaRP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Racial disparity of educational attainment </a:t>
            </a: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Core high wage jobs are susceptible </a:t>
            </a:r>
            <a:r>
              <a:rPr lang="en-US" sz="2800" dirty="0">
                <a:solidFill>
                  <a:srgbClr val="FFFFFF"/>
                </a:solidFill>
                <a:latin typeface="Century Gothic" panose="020B0502020202020204" pitchFamily="34" charset="0"/>
              </a:rPr>
              <a:t>to </a:t>
            </a:r>
            <a:r>
              <a:rPr lang="en-US" sz="2800" dirty="0" smtClean="0">
                <a:solidFill>
                  <a:srgbClr val="FFFFFF"/>
                </a:solidFill>
                <a:latin typeface="Century Gothic" panose="020B0502020202020204" pitchFamily="34" charset="0"/>
              </a:rPr>
              <a:t>downturn</a:t>
            </a:r>
            <a:endParaRPr lang="en-US" sz="2800" dirty="0">
              <a:solidFill>
                <a:srgbClr val="FFFFFF"/>
              </a:solidFill>
              <a:latin typeface="Century Gothic" panose="020B0502020202020204" pitchFamily="34" charset="0"/>
            </a:endParaRPr>
          </a:p>
          <a:p>
            <a:pPr marL="571500" indent="-571500"/>
            <a:endParaRPr lang="en-US" sz="2800" dirty="0">
              <a:solidFill>
                <a:srgbClr val="FFFFFF"/>
              </a:solidFill>
              <a:latin typeface="Century Gothic" panose="020B0502020202020204" pitchFamily="34" charset="0"/>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23</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882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2" name="Shape 132"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3" name="Shape 118"/>
          <p:cNvSpPr txBox="1">
            <a:spLocks/>
          </p:cNvSpPr>
          <p:nvPr/>
        </p:nvSpPr>
        <p:spPr>
          <a:xfrm>
            <a:off x="457200" y="685800"/>
            <a:ext cx="8229600" cy="1143000"/>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31707"/>
              <a:buFont typeface="Century Gothic"/>
              <a:buNone/>
              <a:defRPr sz="4100" b="1" i="0" u="none" strike="noStrike" cap="none">
                <a:solidFill>
                  <a:schemeClr val="dk1"/>
                </a:solidFill>
                <a:latin typeface="Century Gothic"/>
                <a:ea typeface="Century Gothic"/>
                <a:cs typeface="Century Gothic"/>
                <a:sym typeface="Century Gothic"/>
              </a:defRPr>
            </a:lvl1pPr>
            <a:lvl2pPr lvl="1" indent="0" rtl="0">
              <a:spcBef>
                <a:spcPts val="0"/>
              </a:spcBef>
              <a:buSzPct val="76470"/>
              <a:buNone/>
              <a:defRPr sz="1700"/>
            </a:lvl2pPr>
            <a:lvl3pPr lvl="2" indent="0" rtl="0">
              <a:spcBef>
                <a:spcPts val="0"/>
              </a:spcBef>
              <a:buSzPct val="76470"/>
              <a:buNone/>
              <a:defRPr sz="1700"/>
            </a:lvl3pPr>
            <a:lvl4pPr lvl="3" indent="0" rtl="0">
              <a:spcBef>
                <a:spcPts val="0"/>
              </a:spcBef>
              <a:buSzPct val="76470"/>
              <a:buNone/>
              <a:defRPr sz="1700"/>
            </a:lvl4pPr>
            <a:lvl5pPr lvl="4" indent="0" rtl="0">
              <a:spcBef>
                <a:spcPts val="0"/>
              </a:spcBef>
              <a:buSzPct val="76470"/>
              <a:buNone/>
              <a:defRPr sz="1700"/>
            </a:lvl5pPr>
            <a:lvl6pPr lvl="5" indent="0" rtl="0">
              <a:spcBef>
                <a:spcPts val="0"/>
              </a:spcBef>
              <a:buSzPct val="76470"/>
              <a:buNone/>
              <a:defRPr sz="1700"/>
            </a:lvl6pPr>
            <a:lvl7pPr lvl="6" indent="0" rtl="0">
              <a:spcBef>
                <a:spcPts val="0"/>
              </a:spcBef>
              <a:buSzPct val="76470"/>
              <a:buNone/>
              <a:defRPr sz="1700"/>
            </a:lvl7pPr>
            <a:lvl8pPr lvl="7" indent="0" rtl="0">
              <a:spcBef>
                <a:spcPts val="0"/>
              </a:spcBef>
              <a:buSzPct val="76470"/>
              <a:buNone/>
              <a:defRPr sz="1700"/>
            </a:lvl8pPr>
            <a:lvl9pPr lvl="8" indent="0" rtl="0">
              <a:spcBef>
                <a:spcPts val="0"/>
              </a:spcBef>
              <a:buSzPct val="76470"/>
              <a:buNone/>
              <a:defRPr sz="1700"/>
            </a:lvl9pPr>
          </a:lstStyle>
          <a:p>
            <a:pPr>
              <a:buClr>
                <a:srgbClr val="000000"/>
              </a:buClr>
              <a:buSzPct val="25000"/>
              <a:buFont typeface="Arial"/>
              <a:buNone/>
            </a:pPr>
            <a:r>
              <a:rPr lang="en-US" sz="3600" dirty="0">
                <a:solidFill>
                  <a:srgbClr val="FFC000"/>
                </a:solidFill>
              </a:rPr>
              <a:t>Summary</a:t>
            </a:r>
          </a:p>
        </p:txBody>
      </p:sp>
      <p:sp>
        <p:nvSpPr>
          <p:cNvPr id="4" name="TextBox 3"/>
          <p:cNvSpPr txBox="1"/>
          <p:nvPr/>
        </p:nvSpPr>
        <p:spPr>
          <a:xfrm>
            <a:off x="1106711" y="1828800"/>
            <a:ext cx="7122889" cy="3970310"/>
          </a:xfrm>
          <a:prstGeom prst="rect">
            <a:avLst/>
          </a:prstGeom>
          <a:noFill/>
        </p:spPr>
        <p:txBody>
          <a:bodyPr wrap="square" lIns="91430" tIns="45716" rIns="91430" bIns="45716" rtlCol="0">
            <a:spAutoFit/>
          </a:bodyPr>
          <a:lstStyle/>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Population segment vulnerabilities</a:t>
            </a:r>
            <a:endParaRPr lang="en-US" sz="2800" dirty="0">
              <a:solidFill>
                <a:srgbClr val="FFFFFF"/>
              </a:solidFill>
              <a:latin typeface="Century Gothic" panose="020B0502020202020204" pitchFamily="34" charset="0"/>
            </a:endParaRPr>
          </a:p>
          <a:p>
            <a:pPr marL="571500" indent="-571500">
              <a:buFont typeface="Arial" panose="020B0604020202020204" pitchFamily="34" charset="0"/>
              <a:buChar char="•"/>
            </a:pPr>
            <a:r>
              <a:rPr lang="en-US" sz="2800" dirty="0">
                <a:solidFill>
                  <a:srgbClr val="FFFFFF"/>
                </a:solidFill>
                <a:latin typeface="Century Gothic" panose="020B0502020202020204" pitchFamily="34" charset="0"/>
              </a:rPr>
              <a:t>High industry concentration</a:t>
            </a: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Jobs 10% higher than pre-recession </a:t>
            </a:r>
            <a:r>
              <a:rPr lang="en-US" sz="2800" dirty="0">
                <a:solidFill>
                  <a:srgbClr val="FFFFFF"/>
                </a:solidFill>
                <a:latin typeface="Century Gothic" panose="020B0502020202020204" pitchFamily="34" charset="0"/>
              </a:rPr>
              <a:t>peak </a:t>
            </a:r>
            <a:r>
              <a:rPr lang="en-US" sz="2800" dirty="0" smtClean="0">
                <a:solidFill>
                  <a:srgbClr val="FFFFFF"/>
                </a:solidFill>
                <a:latin typeface="Century Gothic" panose="020B0502020202020204" pitchFamily="34" charset="0"/>
              </a:rPr>
              <a:t>levels</a:t>
            </a: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Wage </a:t>
            </a:r>
            <a:r>
              <a:rPr lang="en-US" sz="2800" dirty="0">
                <a:solidFill>
                  <a:srgbClr val="FFFFFF"/>
                </a:solidFill>
                <a:latin typeface="Century Gothic" panose="020B0502020202020204" pitchFamily="34" charset="0"/>
              </a:rPr>
              <a:t>drag from amount of low and average paying jobs</a:t>
            </a:r>
          </a:p>
          <a:p>
            <a:pPr marL="571500" indent="-571500">
              <a:buFont typeface="Arial" panose="020B0604020202020204" pitchFamily="34" charset="0"/>
              <a:buChar char="•"/>
            </a:pPr>
            <a:r>
              <a:rPr lang="en-US" sz="2800" dirty="0" smtClean="0">
                <a:solidFill>
                  <a:srgbClr val="FFFFFF"/>
                </a:solidFill>
                <a:latin typeface="Century Gothic" panose="020B0502020202020204" pitchFamily="34" charset="0"/>
              </a:rPr>
              <a:t>Low </a:t>
            </a:r>
            <a:r>
              <a:rPr lang="en-US" sz="2800" dirty="0">
                <a:solidFill>
                  <a:srgbClr val="FFFFFF"/>
                </a:solidFill>
                <a:latin typeface="Century Gothic" panose="020B0502020202020204" pitchFamily="34" charset="0"/>
              </a:rPr>
              <a:t>unemployment rate not providing wage </a:t>
            </a:r>
            <a:r>
              <a:rPr lang="en-US" sz="2800" dirty="0" smtClean="0">
                <a:solidFill>
                  <a:srgbClr val="FFFFFF"/>
                </a:solidFill>
                <a:latin typeface="Century Gothic" panose="020B0502020202020204" pitchFamily="34" charset="0"/>
              </a:rPr>
              <a:t>lift</a:t>
            </a:r>
          </a:p>
          <a:p>
            <a:pPr marL="571500" indent="-571500"/>
            <a:endParaRPr lang="en-US" sz="2800" dirty="0">
              <a:solidFill>
                <a:srgbClr val="FFFFFF"/>
              </a:solidFill>
              <a:latin typeface="Century Gothic" panose="020B0502020202020204" pitchFamily="34" charset="0"/>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24</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882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533400" y="1219200"/>
            <a:ext cx="8229600" cy="4526100"/>
          </a:xfrm>
          <a:prstGeom prst="rect">
            <a:avLst/>
          </a:prstGeom>
          <a:noFill/>
          <a:ln>
            <a:noFill/>
          </a:ln>
        </p:spPr>
        <p:txBody>
          <a:bodyPr lIns="91425" tIns="45700" rIns="91425" bIns="45700" anchor="t" anchorCtr="0">
            <a:noAutofit/>
          </a:bodyPr>
          <a:lstStyle/>
          <a:p>
            <a:pPr marL="0" lvl="0" indent="0" rtl="0">
              <a:spcBef>
                <a:spcPts val="0"/>
              </a:spcBef>
              <a:buClr>
                <a:srgbClr val="000000"/>
              </a:buClr>
              <a:buSzPct val="25000"/>
              <a:buFont typeface="Arial"/>
              <a:buNone/>
            </a:pPr>
            <a:r>
              <a:rPr lang="en-US" sz="3600" b="1" dirty="0">
                <a:solidFill>
                  <a:schemeClr val="accent2"/>
                </a:solidFill>
              </a:rPr>
              <a:t>So What’s the Answer?  </a:t>
            </a:r>
          </a:p>
          <a:p>
            <a:pPr marL="0" lvl="0" indent="0" rtl="0">
              <a:spcBef>
                <a:spcPts val="0"/>
              </a:spcBef>
              <a:buClr>
                <a:srgbClr val="000000"/>
              </a:buClr>
              <a:buSzPct val="25000"/>
              <a:buFont typeface="Arial"/>
              <a:buNone/>
            </a:pPr>
            <a:endParaRPr sz="2000" b="1" dirty="0">
              <a:solidFill>
                <a:schemeClr val="accent2"/>
              </a:solidFill>
            </a:endParaRPr>
          </a:p>
          <a:p>
            <a:pPr marL="230188" lvl="0" indent="0" rtl="0">
              <a:spcBef>
                <a:spcPts val="0"/>
              </a:spcBef>
              <a:buClr>
                <a:srgbClr val="000000"/>
              </a:buClr>
              <a:buSzPct val="25000"/>
              <a:buFont typeface="Arial"/>
              <a:buNone/>
            </a:pPr>
            <a:r>
              <a:rPr lang="en-US" sz="2000" dirty="0"/>
              <a:t/>
            </a:r>
            <a:br>
              <a:rPr lang="en-US" sz="2000" dirty="0"/>
            </a:br>
            <a:endParaRPr lang="en-US" sz="2000" dirty="0"/>
          </a:p>
          <a:p>
            <a:pPr marL="342900" marR="0" lvl="0" indent="-342900" algn="l" rtl="0">
              <a:spcBef>
                <a:spcPts val="0"/>
              </a:spcBef>
              <a:buClr>
                <a:schemeClr val="dk1"/>
              </a:buClr>
              <a:buSzPct val="100000"/>
              <a:buFont typeface="Arial"/>
              <a:buNone/>
            </a:pPr>
            <a:endParaRPr dirty="0"/>
          </a:p>
        </p:txBody>
      </p:sp>
      <p:pic>
        <p:nvPicPr>
          <p:cNvPr id="126" name="Shape 126"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25</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533400" y="1219200"/>
            <a:ext cx="8229600" cy="4526100"/>
          </a:xfrm>
          <a:prstGeom prst="rect">
            <a:avLst/>
          </a:prstGeom>
          <a:noFill/>
          <a:ln>
            <a:noFill/>
          </a:ln>
        </p:spPr>
        <p:txBody>
          <a:bodyPr lIns="91425" tIns="45700" rIns="91425" bIns="45700" anchor="t" anchorCtr="0">
            <a:noAutofit/>
          </a:bodyPr>
          <a:lstStyle/>
          <a:p>
            <a:pPr marL="0" lvl="0" indent="0" rtl="0">
              <a:spcBef>
                <a:spcPts val="0"/>
              </a:spcBef>
              <a:buClr>
                <a:srgbClr val="000000"/>
              </a:buClr>
              <a:buSzPct val="25000"/>
              <a:buFont typeface="Arial"/>
              <a:buNone/>
            </a:pPr>
            <a:r>
              <a:rPr lang="en-US" sz="3600" b="1" dirty="0">
                <a:solidFill>
                  <a:schemeClr val="accent2"/>
                </a:solidFill>
              </a:rPr>
              <a:t>Economic Resiliency: </a:t>
            </a:r>
          </a:p>
          <a:p>
            <a:pPr marL="0" lvl="0" indent="0" rtl="0">
              <a:spcBef>
                <a:spcPts val="0"/>
              </a:spcBef>
              <a:buClr>
                <a:srgbClr val="000000"/>
              </a:buClr>
              <a:buSzPct val="25000"/>
              <a:buFont typeface="Arial"/>
              <a:buNone/>
            </a:pPr>
            <a:endParaRPr sz="2000" b="1" dirty="0">
              <a:solidFill>
                <a:schemeClr val="accent2"/>
              </a:solidFill>
            </a:endParaRPr>
          </a:p>
          <a:p>
            <a:pPr marL="230188" lvl="0" indent="0" rtl="0">
              <a:spcBef>
                <a:spcPts val="0"/>
              </a:spcBef>
              <a:buClr>
                <a:srgbClr val="000000"/>
              </a:buClr>
              <a:buSzPct val="25000"/>
              <a:buFont typeface="Arial"/>
              <a:buNone/>
            </a:pPr>
            <a:r>
              <a:rPr lang="en-US" sz="2400" dirty="0"/>
              <a:t>Some communities bounce back quickly from downturns, but others lag behind and sometimes never completely recover.</a:t>
            </a:r>
          </a:p>
          <a:p>
            <a:pPr marL="230188" lvl="0" indent="0" rtl="0">
              <a:spcBef>
                <a:spcPts val="0"/>
              </a:spcBef>
              <a:buClr>
                <a:srgbClr val="000000"/>
              </a:buClr>
              <a:buSzPct val="25000"/>
              <a:buFont typeface="Arial"/>
              <a:buNone/>
            </a:pPr>
            <a:endParaRPr sz="2400" dirty="0"/>
          </a:p>
          <a:p>
            <a:pPr marL="230188" lvl="0" indent="0" rtl="0">
              <a:spcBef>
                <a:spcPts val="0"/>
              </a:spcBef>
              <a:buClr>
                <a:srgbClr val="000000"/>
              </a:buClr>
              <a:buSzPct val="25000"/>
              <a:buFont typeface="Arial"/>
              <a:buNone/>
            </a:pPr>
            <a:r>
              <a:rPr lang="en-US" sz="2400" dirty="0"/>
              <a:t>Economic resiliency conceptualized: the ability of an economy to recover from or adjust to the effects of adverse shocks.</a:t>
            </a:r>
            <a:r>
              <a:rPr lang="en-US" sz="2000" dirty="0"/>
              <a:t/>
            </a:r>
            <a:br>
              <a:rPr lang="en-US" sz="2000" dirty="0"/>
            </a:br>
            <a:endParaRPr lang="en-US" sz="2000" dirty="0"/>
          </a:p>
          <a:p>
            <a:pPr marL="342900" marR="0" lvl="0" indent="-342900" algn="l" rtl="0">
              <a:spcBef>
                <a:spcPts val="0"/>
              </a:spcBef>
              <a:buClr>
                <a:schemeClr val="dk1"/>
              </a:buClr>
              <a:buSzPct val="100000"/>
              <a:buFont typeface="Arial"/>
              <a:buNone/>
            </a:pPr>
            <a:endParaRPr dirty="0"/>
          </a:p>
        </p:txBody>
      </p:sp>
      <p:pic>
        <p:nvPicPr>
          <p:cNvPr id="126" name="Shape 126"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26</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txBox="1">
            <a:spLocks noGrp="1"/>
          </p:cNvSpPr>
          <p:nvPr>
            <p:ph type="body" idx="1"/>
          </p:nvPr>
        </p:nvSpPr>
        <p:spPr>
          <a:xfrm>
            <a:off x="533400" y="1295400"/>
            <a:ext cx="8001000" cy="4525963"/>
          </a:xfrm>
          <a:prstGeom prst="rect">
            <a:avLst/>
          </a:prstGeom>
          <a:noFill/>
          <a:ln>
            <a:noFill/>
          </a:ln>
        </p:spPr>
        <p:txBody>
          <a:bodyPr lIns="91425" tIns="45700" rIns="91425" bIns="45700" anchor="t" anchorCtr="0">
            <a:noAutofit/>
          </a:bodyPr>
          <a:lstStyle/>
          <a:p>
            <a:pPr marL="0" lvl="0" indent="0" rtl="0">
              <a:spcBef>
                <a:spcPts val="0"/>
              </a:spcBef>
              <a:buClr>
                <a:srgbClr val="000000"/>
              </a:buClr>
              <a:buSzPct val="25000"/>
              <a:buFont typeface="Arial"/>
              <a:buNone/>
            </a:pPr>
            <a:r>
              <a:rPr lang="en-US" sz="3600" b="1" dirty="0">
                <a:solidFill>
                  <a:schemeClr val="accent2"/>
                </a:solidFill>
              </a:rPr>
              <a:t>What it Looks Like: </a:t>
            </a:r>
            <a:endParaRPr lang="en-US" sz="1600" b="1" dirty="0">
              <a:solidFill>
                <a:schemeClr val="accent2"/>
              </a:solidFill>
            </a:endParaRPr>
          </a:p>
          <a:p>
            <a:pPr marL="576263" lvl="0" indent="-334963" rtl="0">
              <a:spcBef>
                <a:spcPts val="0"/>
              </a:spcBef>
              <a:buClr>
                <a:srgbClr val="000000"/>
              </a:buClr>
              <a:buSzPct val="25000"/>
              <a:buFont typeface="Arial"/>
              <a:buNone/>
            </a:pPr>
            <a:endParaRPr lang="en-US" sz="1600" dirty="0"/>
          </a:p>
          <a:p>
            <a:pPr marL="576263" indent="-334963">
              <a:spcBef>
                <a:spcPts val="0"/>
              </a:spcBef>
              <a:spcAft>
                <a:spcPts val="1200"/>
              </a:spcAft>
            </a:pPr>
            <a:r>
              <a:rPr lang="en-US" sz="2800" dirty="0"/>
              <a:t>Growing population built on opportunity</a:t>
            </a:r>
          </a:p>
          <a:p>
            <a:pPr marL="576263" indent="-334963">
              <a:spcBef>
                <a:spcPts val="0"/>
              </a:spcBef>
              <a:spcAft>
                <a:spcPts val="1200"/>
              </a:spcAft>
            </a:pPr>
            <a:r>
              <a:rPr lang="en-US" sz="2800" dirty="0"/>
              <a:t>Industry diversification that hedges economic cycles</a:t>
            </a:r>
          </a:p>
          <a:p>
            <a:pPr marL="576263" indent="-334963">
              <a:spcBef>
                <a:spcPts val="0"/>
              </a:spcBef>
              <a:spcAft>
                <a:spcPts val="1200"/>
              </a:spcAft>
            </a:pPr>
            <a:r>
              <a:rPr lang="en-US" sz="2800" dirty="0"/>
              <a:t>Wage dispersion to bolster local revenues</a:t>
            </a:r>
          </a:p>
          <a:p>
            <a:pPr indent="-342900">
              <a:spcBef>
                <a:spcPts val="0"/>
              </a:spcBef>
            </a:pPr>
            <a:endParaRPr dirty="0"/>
          </a:p>
        </p:txBody>
      </p:sp>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27</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txBox="1">
            <a:spLocks noGrp="1"/>
          </p:cNvSpPr>
          <p:nvPr>
            <p:ph type="body" idx="1"/>
          </p:nvPr>
        </p:nvSpPr>
        <p:spPr>
          <a:xfrm>
            <a:off x="533400" y="1295400"/>
            <a:ext cx="8001000" cy="4525963"/>
          </a:xfrm>
          <a:prstGeom prst="rect">
            <a:avLst/>
          </a:prstGeom>
          <a:noFill/>
          <a:ln>
            <a:noFill/>
          </a:ln>
        </p:spPr>
        <p:txBody>
          <a:bodyPr lIns="91425" tIns="45700" rIns="91425" bIns="45700" anchor="t" anchorCtr="0">
            <a:noAutofit/>
          </a:bodyPr>
          <a:lstStyle/>
          <a:p>
            <a:pPr marL="0" lvl="0" indent="0" rtl="0">
              <a:spcBef>
                <a:spcPts val="0"/>
              </a:spcBef>
              <a:buClr>
                <a:srgbClr val="000000"/>
              </a:buClr>
              <a:buSzPct val="25000"/>
              <a:buFont typeface="Arial"/>
              <a:buNone/>
            </a:pPr>
            <a:r>
              <a:rPr lang="en-US" sz="3600" b="1" dirty="0">
                <a:solidFill>
                  <a:schemeClr val="accent2"/>
                </a:solidFill>
              </a:rPr>
              <a:t>Why it Matters: </a:t>
            </a:r>
            <a:endParaRPr lang="en-US" sz="1600" b="1" dirty="0">
              <a:solidFill>
                <a:schemeClr val="accent2"/>
              </a:solidFill>
            </a:endParaRPr>
          </a:p>
          <a:p>
            <a:pPr marL="576263" lvl="0" indent="-334963" rtl="0">
              <a:spcBef>
                <a:spcPts val="0"/>
              </a:spcBef>
              <a:buClr>
                <a:srgbClr val="000000"/>
              </a:buClr>
              <a:buSzPct val="25000"/>
              <a:buFont typeface="Arial"/>
              <a:buNone/>
            </a:pPr>
            <a:endParaRPr lang="en-US" sz="1600" dirty="0"/>
          </a:p>
          <a:p>
            <a:pPr marL="576263" indent="-334963">
              <a:spcBef>
                <a:spcPts val="0"/>
              </a:spcBef>
              <a:spcAft>
                <a:spcPts val="1200"/>
              </a:spcAft>
            </a:pPr>
            <a:r>
              <a:rPr lang="en-US" sz="2800" dirty="0"/>
              <a:t>Provides vital context for your data</a:t>
            </a:r>
          </a:p>
          <a:p>
            <a:pPr marL="576263" indent="-334963">
              <a:spcBef>
                <a:spcPts val="0"/>
              </a:spcBef>
              <a:spcAft>
                <a:spcPts val="1200"/>
              </a:spcAft>
            </a:pPr>
            <a:r>
              <a:rPr lang="en-US" sz="2800" dirty="0"/>
              <a:t>Reveals actionable trends</a:t>
            </a:r>
          </a:p>
          <a:p>
            <a:pPr marL="576263" indent="-334963">
              <a:spcBef>
                <a:spcPts val="0"/>
              </a:spcBef>
              <a:spcAft>
                <a:spcPts val="1200"/>
              </a:spcAft>
            </a:pPr>
            <a:r>
              <a:rPr lang="en-US" sz="2800" dirty="0"/>
              <a:t>Resilient communities are less vulnerable to economic/industry cycles and external forces</a:t>
            </a:r>
          </a:p>
          <a:p>
            <a:pPr marL="576263" indent="-334963">
              <a:spcBef>
                <a:spcPts val="0"/>
              </a:spcBef>
              <a:spcAft>
                <a:spcPts val="1200"/>
              </a:spcAft>
            </a:pPr>
            <a:r>
              <a:rPr lang="en-US" sz="2800" dirty="0"/>
              <a:t>Resilient communities control their destiny</a:t>
            </a:r>
          </a:p>
          <a:p>
            <a:pPr indent="-342900">
              <a:spcBef>
                <a:spcPts val="0"/>
              </a:spcBef>
            </a:pPr>
            <a:endParaRPr dirty="0"/>
          </a:p>
        </p:txBody>
      </p:sp>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28</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0021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hape 118"/>
          <p:cNvSpPr txBox="1">
            <a:spLocks noGrp="1"/>
          </p:cNvSpPr>
          <p:nvPr>
            <p:ph type="title"/>
          </p:nvPr>
        </p:nvSpPr>
        <p:spPr>
          <a:xfrm>
            <a:off x="533400" y="1066800"/>
            <a:ext cx="8229600" cy="11430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r>
              <a:rPr lang="en-US" sz="3600" dirty="0">
                <a:solidFill>
                  <a:schemeClr val="accent2"/>
                </a:solidFill>
              </a:rPr>
              <a:t>Project Overview</a:t>
            </a:r>
          </a:p>
        </p:txBody>
      </p:sp>
      <p:pic>
        <p:nvPicPr>
          <p:cNvPr id="120" name="Shape 120" descr="C:\Users\BlomquiL\Downloads\Business Research Division BW Rev.png"/>
          <p:cNvPicPr preferRelativeResize="0"/>
          <p:nvPr/>
        </p:nvPicPr>
        <p:blipFill rotWithShape="1">
          <a:blip r:embed="rId3">
            <a:alphaModFix/>
          </a:blip>
          <a:srcRect/>
          <a:stretch/>
        </p:blipFill>
        <p:spPr>
          <a:xfrm>
            <a:off x="5181600" y="2725050"/>
            <a:ext cx="3048876" cy="780150"/>
          </a:xfrm>
          <a:prstGeom prst="rect">
            <a:avLst/>
          </a:prstGeom>
          <a:noFill/>
          <a:ln>
            <a:noFill/>
          </a:ln>
        </p:spPr>
      </p:pic>
      <p:pic>
        <p:nvPicPr>
          <p:cNvPr id="8" name="Shape 38" descr="co_oedit__dept_300_rgb_white.png"/>
          <p:cNvPicPr preferRelativeResize="0"/>
          <p:nvPr/>
        </p:nvPicPr>
        <p:blipFill rotWithShape="1">
          <a:blip r:embed="rId4">
            <a:alphaModFix/>
          </a:blip>
          <a:srcRect/>
          <a:stretch/>
        </p:blipFill>
        <p:spPr>
          <a:xfrm>
            <a:off x="858602" y="2717609"/>
            <a:ext cx="3769195" cy="738086"/>
          </a:xfrm>
          <a:prstGeom prst="rect">
            <a:avLst/>
          </a:prstGeom>
          <a:noFill/>
          <a:ln>
            <a:noFill/>
          </a:ln>
        </p:spPr>
      </p:pic>
      <p:pic>
        <p:nvPicPr>
          <p:cNvPr id="7" name="Picture 6" descr="anschutz.jpg"/>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990600" y="4699000"/>
            <a:ext cx="1752600" cy="1168400"/>
          </a:xfrm>
          <a:prstGeom prst="rect">
            <a:avLst/>
          </a:prstGeom>
        </p:spPr>
      </p:pic>
      <p:pic>
        <p:nvPicPr>
          <p:cNvPr id="9" name="Picture 8" descr="El_Pomar_Foundation.png"/>
          <p:cNvPicPr>
            <a:picLocks noChangeAspect="1"/>
          </p:cNvPicPr>
          <p:nvPr/>
        </p:nvPicPr>
        <p:blipFill>
          <a:blip r:embed="rId6"/>
          <a:stretch>
            <a:fillRect/>
          </a:stretch>
        </p:blipFill>
        <p:spPr>
          <a:xfrm>
            <a:off x="3200400" y="4775200"/>
            <a:ext cx="1056237" cy="1059735"/>
          </a:xfrm>
          <a:prstGeom prst="rect">
            <a:avLst/>
          </a:prstGeom>
        </p:spPr>
      </p:pic>
      <p:pic>
        <p:nvPicPr>
          <p:cNvPr id="10" name="Picture 9" descr="Gates-Logo-.jpg"/>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6415334" y="5003800"/>
            <a:ext cx="1951425" cy="636975"/>
          </a:xfrm>
          <a:prstGeom prst="rect">
            <a:avLst/>
          </a:prstGeom>
        </p:spPr>
      </p:pic>
      <p:pic>
        <p:nvPicPr>
          <p:cNvPr id="11" name="Picture 10" descr="telluride-foundation.png"/>
          <p:cNvPicPr>
            <a:picLocks noChangeAspect="1"/>
          </p:cNvPicPr>
          <p:nvPr/>
        </p:nvPicPr>
        <p:blipFill>
          <a:blip r:embed="rId8">
            <a:duotone>
              <a:schemeClr val="bg2">
                <a:shade val="45000"/>
                <a:satMod val="135000"/>
              </a:schemeClr>
              <a:prstClr val="white"/>
            </a:duotone>
          </a:blip>
          <a:stretch>
            <a:fillRect/>
          </a:stretch>
        </p:blipFill>
        <p:spPr>
          <a:xfrm>
            <a:off x="4953000" y="4775200"/>
            <a:ext cx="967676" cy="1057275"/>
          </a:xfrm>
          <a:prstGeom prst="rect">
            <a:avLst/>
          </a:prstGeom>
        </p:spPr>
      </p:pic>
      <p:sp>
        <p:nvSpPr>
          <p:cNvPr id="12" name="Shape 119"/>
          <p:cNvSpPr txBox="1">
            <a:spLocks noGrp="1"/>
          </p:cNvSpPr>
          <p:nvPr>
            <p:ph type="body" idx="1"/>
          </p:nvPr>
        </p:nvSpPr>
        <p:spPr>
          <a:xfrm>
            <a:off x="3360966" y="3906837"/>
            <a:ext cx="2286000" cy="868363"/>
          </a:xfrm>
          <a:prstGeom prst="rect">
            <a:avLst/>
          </a:prstGeom>
          <a:noFill/>
          <a:ln>
            <a:noFill/>
          </a:ln>
        </p:spPr>
        <p:txBody>
          <a:bodyPr lIns="91425" tIns="45700" rIns="91425" bIns="45700" anchor="t" anchorCtr="0">
            <a:noAutofit/>
          </a:bodyPr>
          <a:lstStyle/>
          <a:p>
            <a:pPr marL="0" lvl="0" indent="0" algn="ctr">
              <a:spcBef>
                <a:spcPts val="0"/>
              </a:spcBef>
              <a:buClr>
                <a:srgbClr val="000000"/>
              </a:buClr>
              <a:buSzPct val="25000"/>
              <a:buNone/>
            </a:pPr>
            <a:endParaRPr lang="en-US" sz="1600" dirty="0"/>
          </a:p>
          <a:p>
            <a:pPr marL="0" lvl="0" indent="0" algn="ctr">
              <a:spcBef>
                <a:spcPts val="0"/>
              </a:spcBef>
              <a:buClr>
                <a:srgbClr val="000000"/>
              </a:buClr>
              <a:buSzPct val="25000"/>
              <a:buNone/>
            </a:pPr>
            <a:r>
              <a:rPr lang="en-US" sz="1600" dirty="0"/>
              <a:t>With support from:</a:t>
            </a:r>
          </a:p>
          <a:p>
            <a:pPr marL="342900" marR="0" lvl="0" indent="-342900" algn="l" rtl="0">
              <a:spcBef>
                <a:spcPts val="0"/>
              </a:spcBef>
              <a:buClr>
                <a:schemeClr val="dk1"/>
              </a:buClr>
              <a:buSzPct val="100000"/>
              <a:buFont typeface="Arial"/>
              <a:buNone/>
            </a:pPr>
            <a:endParaRPr dirty="0"/>
          </a:p>
        </p:txBody>
      </p:sp>
      <p:sp>
        <p:nvSpPr>
          <p:cNvPr id="14" name="Slide Number Placeholder 1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29</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3" name="Content Placeholder 2"/>
          <p:cNvSpPr txBox="1">
            <a:spLocks/>
          </p:cNvSpPr>
          <p:nvPr/>
        </p:nvSpPr>
        <p:spPr>
          <a:xfrm>
            <a:off x="457646" y="1447800"/>
            <a:ext cx="8457754" cy="3733800"/>
          </a:xfrm>
          <a:prstGeom prst="rect">
            <a:avLst/>
          </a:prstGeom>
          <a:noFill/>
          <a:ln>
            <a:noFill/>
          </a:ln>
        </p:spPr>
        <p:txBody>
          <a:bodyPr lIns="91425" tIns="91425" rIns="91425" bIns="91425" anchor="t" anchorCtr="0"/>
          <a:lstStyle/>
          <a:p>
            <a:pPr marL="285750" indent="-285750">
              <a:spcBef>
                <a:spcPts val="600"/>
              </a:spcBef>
              <a:spcAft>
                <a:spcPts val="600"/>
              </a:spcAft>
              <a:buFont typeface="Arial" panose="020B0604020202020204" pitchFamily="34" charset="0"/>
              <a:buChar char="•"/>
            </a:pPr>
            <a:r>
              <a:rPr lang="en-US" sz="2400" dirty="0">
                <a:solidFill>
                  <a:schemeClr val="bg1"/>
                </a:solidFill>
              </a:rPr>
              <a:t>Disparity – growth, income, jobs, education.</a:t>
            </a:r>
          </a:p>
          <a:p>
            <a:pPr marL="285750" indent="-285750">
              <a:spcBef>
                <a:spcPts val="600"/>
              </a:spcBef>
              <a:spcAft>
                <a:spcPts val="600"/>
              </a:spcAft>
              <a:buFont typeface="Arial" panose="020B0604020202020204" pitchFamily="34" charset="0"/>
              <a:buChar char="•"/>
            </a:pPr>
            <a:r>
              <a:rPr lang="en-US" sz="2400" dirty="0">
                <a:solidFill>
                  <a:schemeClr val="bg1"/>
                </a:solidFill>
              </a:rPr>
              <a:t>Migration – attracting and retaining the right fit.</a:t>
            </a:r>
          </a:p>
          <a:p>
            <a:pPr marL="285750" indent="-285750">
              <a:spcBef>
                <a:spcPts val="600"/>
              </a:spcBef>
              <a:spcAft>
                <a:spcPts val="600"/>
              </a:spcAft>
              <a:buFont typeface="Arial" panose="020B0604020202020204" pitchFamily="34" charset="0"/>
              <a:buChar char="•"/>
            </a:pPr>
            <a:r>
              <a:rPr lang="en-US" sz="2400" dirty="0">
                <a:solidFill>
                  <a:schemeClr val="bg1"/>
                </a:solidFill>
              </a:rPr>
              <a:t>Aging – labor force, income, housing, jobs</a:t>
            </a:r>
          </a:p>
          <a:p>
            <a:pPr marL="285750" indent="-285750">
              <a:spcBef>
                <a:spcPts val="600"/>
              </a:spcBef>
              <a:spcAft>
                <a:spcPts val="600"/>
              </a:spcAft>
              <a:buFont typeface="Arial" panose="020B0604020202020204" pitchFamily="34" charset="0"/>
              <a:buChar char="•"/>
            </a:pPr>
            <a:r>
              <a:rPr lang="en-US" sz="2400" dirty="0">
                <a:solidFill>
                  <a:schemeClr val="bg1"/>
                </a:solidFill>
              </a:rPr>
              <a:t>Changes to industries – booms, downturns, automation, retail, manufacturing, construction.</a:t>
            </a:r>
          </a:p>
          <a:p>
            <a:pPr marL="285750" indent="-285750">
              <a:spcBef>
                <a:spcPts val="600"/>
              </a:spcBef>
              <a:spcAft>
                <a:spcPts val="600"/>
              </a:spcAft>
              <a:buFont typeface="Arial" panose="020B0604020202020204" pitchFamily="34" charset="0"/>
              <a:buChar char="•"/>
            </a:pPr>
            <a:r>
              <a:rPr lang="en-US" sz="2400" dirty="0">
                <a:solidFill>
                  <a:schemeClr val="bg1"/>
                </a:solidFill>
              </a:rPr>
              <a:t>Increasing racial and ethnic diversity.</a:t>
            </a:r>
          </a:p>
          <a:p>
            <a:pPr marL="285750" indent="-285750">
              <a:spcBef>
                <a:spcPts val="600"/>
              </a:spcBef>
              <a:spcAft>
                <a:spcPts val="600"/>
              </a:spcAft>
              <a:buFont typeface="Arial" panose="020B0604020202020204" pitchFamily="34" charset="0"/>
              <a:buChar char="•"/>
            </a:pPr>
            <a:r>
              <a:rPr lang="en-US" sz="2400" dirty="0">
                <a:solidFill>
                  <a:schemeClr val="bg1"/>
                </a:solidFill>
              </a:rPr>
              <a:t>Slowing income growth</a:t>
            </a:r>
          </a:p>
          <a:p>
            <a:pPr marL="285750" indent="-285750">
              <a:spcBef>
                <a:spcPts val="600"/>
              </a:spcBef>
              <a:spcAft>
                <a:spcPts val="600"/>
              </a:spcAft>
              <a:buFont typeface="Arial" panose="020B0604020202020204" pitchFamily="34" charset="0"/>
              <a:buChar char="•"/>
            </a:pPr>
            <a:r>
              <a:rPr lang="en-US" sz="2400" dirty="0">
                <a:solidFill>
                  <a:schemeClr val="bg1"/>
                </a:solidFill>
              </a:rPr>
              <a:t>Population growth (but slowing) – planning for the people (and everything that comes with them)</a:t>
            </a:r>
          </a:p>
          <a:p>
            <a:pPr marL="71732" lvl="2">
              <a:spcBef>
                <a:spcPts val="600"/>
              </a:spcBef>
            </a:pPr>
            <a:endParaRPr lang="en-US" sz="2400" dirty="0">
              <a:solidFill>
                <a:srgbClr val="FFC000"/>
              </a:solidFill>
            </a:endParaRPr>
          </a:p>
          <a:p>
            <a:pPr marL="357482" marR="0" lvl="2" indent="-285750" algn="l" defTabSz="914400" rtl="0" eaLnBrk="1" fontAlgn="auto" latinLnBrk="0" hangingPunct="1">
              <a:lnSpc>
                <a:spcPct val="100000"/>
              </a:lnSpc>
              <a:spcBef>
                <a:spcPts val="480"/>
              </a:spcBef>
              <a:spcAft>
                <a:spcPts val="0"/>
              </a:spcAft>
              <a:buClr>
                <a:schemeClr val="dk1"/>
              </a:buClr>
              <a:buSzPct val="100000"/>
              <a:buFont typeface="Arial" panose="020B0604020202020204" pitchFamily="34" charset="0"/>
              <a:buChar char="•"/>
              <a:tabLst/>
              <a:defRPr/>
            </a:pPr>
            <a:endParaRPr kumimoji="0" lang="en-US" sz="2400" b="0" i="0" u="none" strike="noStrike" kern="0" cap="none" spc="0" normalizeH="0" baseline="0" noProof="0" dirty="0">
              <a:ln>
                <a:noFill/>
              </a:ln>
              <a:solidFill>
                <a:srgbClr val="FFC000"/>
              </a:solidFill>
              <a:effectLst/>
              <a:uLnTx/>
              <a:uFillTx/>
              <a:latin typeface="Century Gothic"/>
              <a:ea typeface="Century Gothic"/>
              <a:cs typeface="Century Gothic"/>
              <a:sym typeface="Century Gothic"/>
            </a:endParaRPr>
          </a:p>
        </p:txBody>
      </p:sp>
      <p:sp>
        <p:nvSpPr>
          <p:cNvPr id="4" name="Title 1"/>
          <p:cNvSpPr>
            <a:spLocks noGrp="1"/>
          </p:cNvSpPr>
          <p:nvPr>
            <p:ph type="title"/>
          </p:nvPr>
        </p:nvSpPr>
        <p:spPr>
          <a:xfrm>
            <a:off x="304800" y="609600"/>
            <a:ext cx="8686800" cy="803672"/>
          </a:xfrm>
        </p:spPr>
        <p:txBody>
          <a:bodyPr/>
          <a:lstStyle/>
          <a:p>
            <a:r>
              <a:rPr lang="en-US" sz="3400" dirty="0" smtClean="0">
                <a:solidFill>
                  <a:srgbClr val="FFC000"/>
                </a:solidFill>
              </a:rPr>
              <a:t>Transitions to Watch</a:t>
            </a:r>
            <a:endParaRPr lang="en-US" sz="3400" i="0" dirty="0">
              <a:solidFill>
                <a:srgbClr val="FFC000"/>
              </a:solidFill>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a:t>
            </a:fld>
            <a:endParaRPr lang="en-US" sz="1200" b="0" i="0" u="none"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70076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33400" y="457200"/>
            <a:ext cx="8229600" cy="11430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r>
              <a:rPr lang="en-US" sz="3600" dirty="0">
                <a:solidFill>
                  <a:schemeClr val="accent2"/>
                </a:solidFill>
              </a:rPr>
              <a:t>Project Overview</a:t>
            </a:r>
          </a:p>
        </p:txBody>
      </p:sp>
      <p:sp>
        <p:nvSpPr>
          <p:cNvPr id="119" name="Shape 119"/>
          <p:cNvSpPr txBox="1">
            <a:spLocks noGrp="1"/>
          </p:cNvSpPr>
          <p:nvPr>
            <p:ph type="body" idx="1"/>
          </p:nvPr>
        </p:nvSpPr>
        <p:spPr>
          <a:xfrm>
            <a:off x="685800" y="1219200"/>
            <a:ext cx="8229600" cy="4267200"/>
          </a:xfrm>
          <a:prstGeom prst="rect">
            <a:avLst/>
          </a:prstGeom>
          <a:noFill/>
          <a:ln>
            <a:noFill/>
          </a:ln>
        </p:spPr>
        <p:txBody>
          <a:bodyPr lIns="91425" tIns="45700" rIns="91425" bIns="45700" anchor="t" anchorCtr="0">
            <a:noAutofit/>
          </a:bodyPr>
          <a:lstStyle/>
          <a:p>
            <a:pPr marL="0" lvl="0" indent="0" algn="ctr">
              <a:spcBef>
                <a:spcPts val="0"/>
              </a:spcBef>
              <a:buClr>
                <a:srgbClr val="000000"/>
              </a:buClr>
              <a:buSzPct val="25000"/>
              <a:buNone/>
            </a:pPr>
            <a:endParaRPr lang="en-US" sz="1600" dirty="0"/>
          </a:p>
          <a:p>
            <a:pPr indent="-342900">
              <a:spcBef>
                <a:spcPts val="0"/>
              </a:spcBef>
              <a:spcAft>
                <a:spcPts val="600"/>
              </a:spcAft>
              <a:buNone/>
            </a:pPr>
            <a:r>
              <a:rPr lang="en-US" sz="2400" u="sng" dirty="0"/>
              <a:t>Goal: </a:t>
            </a:r>
          </a:p>
          <a:p>
            <a:pPr indent="-342900">
              <a:spcBef>
                <a:spcPts val="0"/>
              </a:spcBef>
              <a:spcAft>
                <a:spcPts val="600"/>
              </a:spcAft>
            </a:pPr>
            <a:r>
              <a:rPr lang="en-US" sz="2400" dirty="0"/>
              <a:t>To understand why some communities in Colorado thrive while others fail to retain population and sustain economic growth</a:t>
            </a:r>
          </a:p>
          <a:p>
            <a:pPr indent="-342900">
              <a:spcBef>
                <a:spcPts val="0"/>
              </a:spcBef>
              <a:spcAft>
                <a:spcPts val="600"/>
              </a:spcAft>
              <a:buNone/>
            </a:pPr>
            <a:r>
              <a:rPr lang="en-US" sz="2400" u="sng" dirty="0"/>
              <a:t>Process:</a:t>
            </a:r>
            <a:r>
              <a:rPr lang="en-US" sz="2400" dirty="0"/>
              <a:t> </a:t>
            </a:r>
          </a:p>
          <a:p>
            <a:pPr indent="-342900">
              <a:spcBef>
                <a:spcPts val="0"/>
              </a:spcBef>
              <a:spcAft>
                <a:spcPts val="600"/>
              </a:spcAft>
            </a:pPr>
            <a:r>
              <a:rPr lang="en-US" sz="2400" dirty="0"/>
              <a:t>Studied identifiable factors that differentiate a path of success for communities</a:t>
            </a:r>
          </a:p>
          <a:p>
            <a:pPr indent="-342900">
              <a:spcBef>
                <a:spcPts val="0"/>
              </a:spcBef>
              <a:spcAft>
                <a:spcPts val="1200"/>
              </a:spcAft>
            </a:pPr>
            <a:r>
              <a:rPr lang="en-US" sz="2400" dirty="0"/>
              <a:t>Analyzed multiple sources of secondary data</a:t>
            </a:r>
          </a:p>
          <a:p>
            <a:pPr indent="-342900">
              <a:spcBef>
                <a:spcPts val="0"/>
              </a:spcBef>
              <a:spcAft>
                <a:spcPts val="1200"/>
              </a:spcAft>
            </a:pPr>
            <a:r>
              <a:rPr lang="en-US" sz="2400" dirty="0"/>
              <a:t>Conducted primary research focus groups and interviews in select counties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48400"/>
            <a:ext cx="16462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30</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5" name="Shape 119"/>
          <p:cNvSpPr txBox="1">
            <a:spLocks/>
          </p:cNvSpPr>
          <p:nvPr/>
        </p:nvSpPr>
        <p:spPr>
          <a:xfrm>
            <a:off x="609600" y="1219200"/>
            <a:ext cx="8229600" cy="4525963"/>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3600" b="1" i="0" u="none" strike="noStrike" kern="0" cap="none" spc="0" normalizeH="0" baseline="0" noProof="0" dirty="0">
                <a:ln>
                  <a:noFill/>
                </a:ln>
                <a:solidFill>
                  <a:schemeClr val="accent2"/>
                </a:solidFill>
                <a:effectLst/>
                <a:uLnTx/>
                <a:uFillTx/>
                <a:latin typeface="Century Gothic"/>
                <a:ea typeface="Century Gothic"/>
                <a:cs typeface="Century Gothic"/>
                <a:sym typeface="Century Gothic"/>
              </a:rPr>
              <a:t>Findings: Why do you want to be a resilient community?</a:t>
            </a:r>
            <a:r>
              <a:rPr kumimoji="0" lang="en-US" sz="3600" b="0" i="0" u="none" strike="noStrike" kern="0" cap="none" spc="0" normalizeH="0" baseline="0" noProof="0" dirty="0">
                <a:ln>
                  <a:noFill/>
                </a:ln>
                <a:solidFill>
                  <a:schemeClr val="accent2"/>
                </a:solidFill>
                <a:effectLst/>
                <a:uLnTx/>
                <a:uFillTx/>
                <a:latin typeface="Century Gothic"/>
                <a:ea typeface="Century Gothic"/>
                <a:cs typeface="Century Gothic"/>
                <a:sym typeface="Century Gothic"/>
              </a:rPr>
              <a:t> </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endParaRPr kumimoji="0" lang="en-US" sz="2000" b="0" i="0" u="none" strike="noStrike" kern="0" cap="none" spc="0" normalizeH="0" baseline="0" noProof="0" dirty="0">
              <a:ln>
                <a:noFill/>
              </a:ln>
              <a:solidFill>
                <a:schemeClr val="dk1"/>
              </a:solidFill>
              <a:effectLst/>
              <a:uLnTx/>
              <a:uFillTx/>
              <a:latin typeface="Century Gothic"/>
              <a:ea typeface="Century Gothic"/>
              <a:cs typeface="Century Gothic"/>
              <a:sym typeface="Century Gothic"/>
            </a:endParaRPr>
          </a:p>
          <a:p>
            <a:pPr marL="628650" marR="0" lvl="0" indent="-334963" algn="l" defTabSz="914400" rtl="0" eaLnBrk="1" fontAlgn="auto" latinLnBrk="0" hangingPunct="1">
              <a:lnSpc>
                <a:spcPct val="100000"/>
              </a:lnSpc>
              <a:spcBef>
                <a:spcPts val="0"/>
              </a:spcBef>
              <a:spcAft>
                <a:spcPts val="600"/>
              </a:spcAft>
              <a:buClr>
                <a:schemeClr val="dk1"/>
              </a:buClr>
              <a:buSzPct val="100000"/>
              <a:buFont typeface="Arial"/>
              <a:buChar char="•"/>
              <a:defRPr/>
            </a:pPr>
            <a:r>
              <a:rPr kumimoji="0" lang="en-US" sz="2800" b="0" i="0" u="none" strike="noStrike" kern="0" cap="none" spc="0" normalizeH="0" baseline="0" noProof="0" dirty="0">
                <a:ln>
                  <a:noFill/>
                </a:ln>
                <a:solidFill>
                  <a:schemeClr val="dk1"/>
                </a:solidFill>
                <a:effectLst/>
                <a:uLnTx/>
                <a:uFillTx/>
                <a:latin typeface="Century Gothic"/>
                <a:ea typeface="Century Gothic"/>
                <a:cs typeface="Century Gothic"/>
                <a:sym typeface="Century Gothic"/>
              </a:rPr>
              <a:t>Vibrancy</a:t>
            </a:r>
          </a:p>
          <a:p>
            <a:pPr marL="628650" marR="0" lvl="0" indent="-334963" algn="l" defTabSz="914400" rtl="0" eaLnBrk="1" fontAlgn="auto" latinLnBrk="0" hangingPunct="1">
              <a:lnSpc>
                <a:spcPct val="100000"/>
              </a:lnSpc>
              <a:spcBef>
                <a:spcPts val="0"/>
              </a:spcBef>
              <a:spcAft>
                <a:spcPts val="600"/>
              </a:spcAft>
              <a:buClr>
                <a:schemeClr val="dk1"/>
              </a:buClr>
              <a:buSzPct val="100000"/>
              <a:buFont typeface="Arial"/>
              <a:buChar char="•"/>
              <a:defRPr/>
            </a:pPr>
            <a:r>
              <a:rPr lang="en-US" sz="2800" noProof="0" dirty="0">
                <a:solidFill>
                  <a:schemeClr val="dk1"/>
                </a:solidFill>
                <a:latin typeface="Century Gothic"/>
                <a:ea typeface="Century Gothic"/>
                <a:cs typeface="Century Gothic"/>
                <a:sym typeface="Century Gothic"/>
              </a:rPr>
              <a:t>Versatility</a:t>
            </a:r>
          </a:p>
          <a:p>
            <a:pPr marL="628650" marR="0" lvl="0" indent="-334963" algn="l" defTabSz="914400" rtl="0" eaLnBrk="1" fontAlgn="auto" latinLnBrk="0" hangingPunct="1">
              <a:lnSpc>
                <a:spcPct val="100000"/>
              </a:lnSpc>
              <a:spcBef>
                <a:spcPts val="0"/>
              </a:spcBef>
              <a:spcAft>
                <a:spcPts val="600"/>
              </a:spcAft>
              <a:buClr>
                <a:schemeClr val="dk1"/>
              </a:buClr>
              <a:buSzPct val="100000"/>
              <a:buFont typeface="Arial"/>
              <a:buChar char="•"/>
              <a:defRPr/>
            </a:pPr>
            <a:r>
              <a:rPr kumimoji="0" lang="en-US" sz="2800" b="0" i="0" u="none" strike="noStrike" kern="0" cap="none" spc="0" normalizeH="0" baseline="0" dirty="0">
                <a:ln>
                  <a:noFill/>
                </a:ln>
                <a:solidFill>
                  <a:schemeClr val="dk1"/>
                </a:solidFill>
                <a:effectLst/>
                <a:uLnTx/>
                <a:uFillTx/>
                <a:latin typeface="Century Gothic"/>
                <a:ea typeface="Century Gothic"/>
                <a:cs typeface="Century Gothic"/>
                <a:sym typeface="Century Gothic"/>
              </a:rPr>
              <a:t>Durability</a:t>
            </a:r>
          </a:p>
          <a:p>
            <a:pPr marL="628650" marR="0" lvl="0" indent="-334963" algn="l" defTabSz="914400" rtl="0" eaLnBrk="1" fontAlgn="auto" latinLnBrk="0" hangingPunct="1">
              <a:lnSpc>
                <a:spcPct val="100000"/>
              </a:lnSpc>
              <a:spcBef>
                <a:spcPts val="0"/>
              </a:spcBef>
              <a:spcAft>
                <a:spcPts val="600"/>
              </a:spcAft>
              <a:buClr>
                <a:schemeClr val="dk1"/>
              </a:buClr>
              <a:buSzPct val="100000"/>
              <a:buFont typeface="Arial"/>
              <a:buChar char="•"/>
              <a:defRPr/>
            </a:pPr>
            <a:r>
              <a:rPr lang="en-US" sz="2800" noProof="0" dirty="0">
                <a:solidFill>
                  <a:schemeClr val="dk1"/>
                </a:solidFill>
                <a:latin typeface="Century Gothic"/>
                <a:ea typeface="Century Gothic"/>
                <a:cs typeface="Century Gothic"/>
                <a:sym typeface="Century Gothic"/>
              </a:rPr>
              <a:t>Risk Mitigation</a:t>
            </a:r>
            <a:endParaRPr kumimoji="0" lang="en-US" sz="2800" b="0" i="0" u="none" strike="noStrike" kern="0" cap="none" spc="0" normalizeH="0" baseline="0" noProof="0" dirty="0">
              <a:ln>
                <a:noFill/>
              </a:ln>
              <a:solidFill>
                <a:schemeClr val="dk1"/>
              </a:solidFill>
              <a:effectLst/>
              <a:uLnTx/>
              <a:uFillTx/>
              <a:latin typeface="Century Gothic"/>
              <a:ea typeface="Century Gothic"/>
              <a:cs typeface="Century Gothic"/>
              <a:sym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48400"/>
            <a:ext cx="16462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31</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cxnSp>
        <p:nvCxnSpPr>
          <p:cNvPr id="193" name="Shape 193"/>
          <p:cNvCxnSpPr>
            <a:stCxn id="194" idx="1"/>
          </p:cNvCxnSpPr>
          <p:nvPr/>
        </p:nvCxnSpPr>
        <p:spPr>
          <a:xfrm rot="10800000">
            <a:off x="4950000" y="5390250"/>
            <a:ext cx="1005300" cy="0"/>
          </a:xfrm>
          <a:prstGeom prst="straightConnector1">
            <a:avLst/>
          </a:prstGeom>
          <a:noFill/>
          <a:ln w="38100" cap="flat" cmpd="sng">
            <a:solidFill>
              <a:srgbClr val="FFFFFF"/>
            </a:solidFill>
            <a:prstDash val="dash"/>
            <a:round/>
            <a:headEnd type="none" w="lg" len="lg"/>
            <a:tailEnd type="none" w="lg" len="lg"/>
          </a:ln>
        </p:spPr>
      </p:cxnSp>
      <p:sp>
        <p:nvSpPr>
          <p:cNvPr id="195" name="Shape 195"/>
          <p:cNvSpPr/>
          <p:nvPr/>
        </p:nvSpPr>
        <p:spPr>
          <a:xfrm>
            <a:off x="49" y="3168375"/>
            <a:ext cx="5904358" cy="3689712"/>
          </a:xfrm>
          <a:custGeom>
            <a:avLst/>
            <a:gdLst/>
            <a:ahLst/>
            <a:cxnLst/>
            <a:rect l="0" t="0" r="0" b="0"/>
            <a:pathLst>
              <a:path w="230167" h="144723" extrusionOk="0">
                <a:moveTo>
                  <a:pt x="0" y="144723"/>
                </a:moveTo>
                <a:lnTo>
                  <a:pt x="72362" y="15535"/>
                </a:lnTo>
                <a:lnTo>
                  <a:pt x="105067" y="1635"/>
                </a:lnTo>
                <a:lnTo>
                  <a:pt x="128370" y="12265"/>
                </a:lnTo>
                <a:lnTo>
                  <a:pt x="150038" y="0"/>
                </a:lnTo>
                <a:lnTo>
                  <a:pt x="230167" y="143088"/>
                </a:lnTo>
                <a:close/>
              </a:path>
            </a:pathLst>
          </a:custGeom>
          <a:solidFill>
            <a:srgbClr val="14943F"/>
          </a:solidFill>
          <a:ln>
            <a:noFill/>
          </a:ln>
        </p:spPr>
      </p:sp>
      <p:sp>
        <p:nvSpPr>
          <p:cNvPr id="196" name="Shape 1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entury Gothic"/>
              <a:buNone/>
            </a:pPr>
            <a:r>
              <a:rPr lang="en-US" sz="3600" dirty="0">
                <a:solidFill>
                  <a:schemeClr val="accent2"/>
                </a:solidFill>
              </a:rPr>
              <a:t>Case Study: Drivers of Resiliency</a:t>
            </a:r>
          </a:p>
        </p:txBody>
      </p:sp>
      <p:sp>
        <p:nvSpPr>
          <p:cNvPr id="197" name="Shape 197"/>
          <p:cNvSpPr txBox="1"/>
          <p:nvPr/>
        </p:nvSpPr>
        <p:spPr>
          <a:xfrm>
            <a:off x="4193975" y="1603725"/>
            <a:ext cx="3430500" cy="649500"/>
          </a:xfrm>
          <a:prstGeom prst="rect">
            <a:avLst/>
          </a:prstGeom>
          <a:noFill/>
          <a:ln>
            <a:noFill/>
          </a:ln>
        </p:spPr>
        <p:txBody>
          <a:bodyPr lIns="91425" tIns="91425" rIns="91425" bIns="91425" anchor="t" anchorCtr="0">
            <a:noAutofit/>
          </a:bodyPr>
          <a:lstStyle/>
          <a:p>
            <a:pPr lvl="0">
              <a:spcBef>
                <a:spcPts val="0"/>
              </a:spcBef>
              <a:buNone/>
            </a:pPr>
            <a:r>
              <a:rPr lang="en-US" sz="2400" dirty="0">
                <a:solidFill>
                  <a:srgbClr val="FFFFFF"/>
                </a:solidFill>
                <a:latin typeface="Century Gothic"/>
                <a:ea typeface="Century Gothic"/>
                <a:cs typeface="Century Gothic"/>
                <a:sym typeface="Century Gothic"/>
              </a:rPr>
              <a:t>Diversity of Industry</a:t>
            </a:r>
          </a:p>
        </p:txBody>
      </p:sp>
      <p:sp>
        <p:nvSpPr>
          <p:cNvPr id="198" name="Shape 198"/>
          <p:cNvSpPr/>
          <p:nvPr/>
        </p:nvSpPr>
        <p:spPr>
          <a:xfrm>
            <a:off x="1921475" y="3168375"/>
            <a:ext cx="1972505" cy="367897"/>
          </a:xfrm>
          <a:custGeom>
            <a:avLst/>
            <a:gdLst/>
            <a:ahLst/>
            <a:cxnLst/>
            <a:rect l="0" t="0" r="0" b="0"/>
            <a:pathLst>
              <a:path w="62959" h="24938" extrusionOk="0">
                <a:moveTo>
                  <a:pt x="0" y="24938"/>
                </a:moveTo>
                <a:lnTo>
                  <a:pt x="26982" y="4497"/>
                </a:lnTo>
                <a:lnTo>
                  <a:pt x="44562" y="18806"/>
                </a:lnTo>
                <a:lnTo>
                  <a:pt x="62959" y="0"/>
                </a:lnTo>
              </a:path>
            </a:pathLst>
          </a:custGeom>
          <a:noFill/>
          <a:ln w="76200" cap="flat" cmpd="sng">
            <a:solidFill>
              <a:srgbClr val="FFFFFF"/>
            </a:solidFill>
            <a:prstDash val="solid"/>
            <a:round/>
            <a:headEnd type="none" w="lg" len="lg"/>
            <a:tailEnd type="none" w="lg" len="lg"/>
          </a:ln>
        </p:spPr>
      </p:sp>
      <p:cxnSp>
        <p:nvCxnSpPr>
          <p:cNvPr id="199" name="Shape 199"/>
          <p:cNvCxnSpPr>
            <a:stCxn id="197" idx="1"/>
          </p:cNvCxnSpPr>
          <p:nvPr/>
        </p:nvCxnSpPr>
        <p:spPr>
          <a:xfrm rot="10800000">
            <a:off x="3188675" y="1928475"/>
            <a:ext cx="1005300" cy="0"/>
          </a:xfrm>
          <a:prstGeom prst="straightConnector1">
            <a:avLst/>
          </a:prstGeom>
          <a:noFill/>
          <a:ln w="38100" cap="flat" cmpd="sng">
            <a:solidFill>
              <a:srgbClr val="FFFFFF"/>
            </a:solidFill>
            <a:prstDash val="dash"/>
            <a:round/>
            <a:headEnd type="none" w="lg" len="lg"/>
            <a:tailEnd type="none" w="lg" len="lg"/>
          </a:ln>
        </p:spPr>
      </p:cxnSp>
      <p:sp>
        <p:nvSpPr>
          <p:cNvPr id="200" name="Shape 200"/>
          <p:cNvSpPr txBox="1"/>
          <p:nvPr/>
        </p:nvSpPr>
        <p:spPr>
          <a:xfrm>
            <a:off x="4651175" y="2365725"/>
            <a:ext cx="4179300" cy="6495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rgbClr val="FFFFFF"/>
                </a:solidFill>
                <a:latin typeface="Century Gothic"/>
                <a:ea typeface="Century Gothic"/>
                <a:cs typeface="Century Gothic"/>
                <a:sym typeface="Century Gothic"/>
              </a:rPr>
              <a:t>Broad Wage Dispersion</a:t>
            </a:r>
          </a:p>
        </p:txBody>
      </p:sp>
      <p:cxnSp>
        <p:nvCxnSpPr>
          <p:cNvPr id="201" name="Shape 201"/>
          <p:cNvCxnSpPr>
            <a:stCxn id="200" idx="1"/>
          </p:cNvCxnSpPr>
          <p:nvPr/>
        </p:nvCxnSpPr>
        <p:spPr>
          <a:xfrm rot="10800000">
            <a:off x="3645875" y="2690475"/>
            <a:ext cx="1005300" cy="0"/>
          </a:xfrm>
          <a:prstGeom prst="straightConnector1">
            <a:avLst/>
          </a:prstGeom>
          <a:noFill/>
          <a:ln w="38100" cap="flat" cmpd="sng">
            <a:solidFill>
              <a:srgbClr val="FFFFFF"/>
            </a:solidFill>
            <a:prstDash val="dash"/>
            <a:round/>
            <a:headEnd type="none" w="lg" len="lg"/>
            <a:tailEnd type="none" w="lg" len="lg"/>
          </a:ln>
        </p:spPr>
      </p:cxnSp>
      <p:sp>
        <p:nvSpPr>
          <p:cNvPr id="202" name="Shape 202"/>
          <p:cNvSpPr txBox="1"/>
          <p:nvPr/>
        </p:nvSpPr>
        <p:spPr>
          <a:xfrm>
            <a:off x="5105400" y="3200400"/>
            <a:ext cx="4179300" cy="6495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rgbClr val="FFFFFF"/>
                </a:solidFill>
                <a:latin typeface="Century Gothic"/>
                <a:ea typeface="Century Gothic"/>
                <a:cs typeface="Century Gothic"/>
                <a:sym typeface="Century Gothic"/>
              </a:rPr>
              <a:t>Growing Population</a:t>
            </a:r>
          </a:p>
        </p:txBody>
      </p:sp>
      <p:cxnSp>
        <p:nvCxnSpPr>
          <p:cNvPr id="203" name="Shape 203"/>
          <p:cNvCxnSpPr>
            <a:stCxn id="202" idx="1"/>
          </p:cNvCxnSpPr>
          <p:nvPr/>
        </p:nvCxnSpPr>
        <p:spPr>
          <a:xfrm rot="10800000">
            <a:off x="4100100" y="3525150"/>
            <a:ext cx="1005300" cy="0"/>
          </a:xfrm>
          <a:prstGeom prst="straightConnector1">
            <a:avLst/>
          </a:prstGeom>
          <a:noFill/>
          <a:ln w="38100" cap="flat" cmpd="sng">
            <a:solidFill>
              <a:srgbClr val="FFFFFF"/>
            </a:solidFill>
            <a:prstDash val="dash"/>
            <a:round/>
            <a:headEnd type="none" w="lg" len="lg"/>
            <a:tailEnd type="none" w="lg" len="lg"/>
          </a:ln>
        </p:spPr>
      </p:cxnSp>
      <p:sp>
        <p:nvSpPr>
          <p:cNvPr id="204" name="Shape 204"/>
          <p:cNvSpPr/>
          <p:nvPr/>
        </p:nvSpPr>
        <p:spPr>
          <a:xfrm>
            <a:off x="0" y="1593499"/>
            <a:ext cx="5904525" cy="5264500"/>
          </a:xfrm>
          <a:prstGeom prst="flowChartExtract">
            <a:avLst/>
          </a:prstGeom>
          <a:noFill/>
          <a:ln w="114300" cap="flat" cmpd="sng">
            <a:solidFill>
              <a:srgbClr val="14943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4" name="Shape 194"/>
          <p:cNvSpPr txBox="1"/>
          <p:nvPr/>
        </p:nvSpPr>
        <p:spPr>
          <a:xfrm>
            <a:off x="5955300" y="5065500"/>
            <a:ext cx="4179300" cy="6495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rgbClr val="FFFFFF"/>
                </a:solidFill>
                <a:latin typeface="Century Gothic"/>
                <a:ea typeface="Century Gothic"/>
                <a:cs typeface="Century Gothic"/>
                <a:sym typeface="Century Gothic"/>
              </a:rPr>
              <a:t>Rich Infrastructure</a:t>
            </a:r>
          </a:p>
        </p:txBody>
      </p:sp>
      <p:pic>
        <p:nvPicPr>
          <p:cNvPr id="205" name="Shape 205" descr="C:\Users\BlomquiL\Downloads\Business Research Division BW Rev.png"/>
          <p:cNvPicPr preferRelativeResize="0"/>
          <p:nvPr/>
        </p:nvPicPr>
        <p:blipFill rotWithShape="1">
          <a:blip r:embed="rId3">
            <a:alphaModFix/>
          </a:blip>
          <a:srcRect/>
          <a:stretch/>
        </p:blipFill>
        <p:spPr>
          <a:xfrm>
            <a:off x="303925" y="6188400"/>
            <a:ext cx="1648200" cy="364800"/>
          </a:xfrm>
          <a:prstGeom prst="rect">
            <a:avLst/>
          </a:prstGeom>
          <a:noFill/>
          <a:ln>
            <a:noFill/>
          </a:ln>
        </p:spPr>
      </p:pic>
      <p:sp>
        <p:nvSpPr>
          <p:cNvPr id="17" name="Shape 202"/>
          <p:cNvSpPr txBox="1"/>
          <p:nvPr/>
        </p:nvSpPr>
        <p:spPr>
          <a:xfrm>
            <a:off x="5650500" y="4114800"/>
            <a:ext cx="4179300" cy="6495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rgbClr val="FFFFFF"/>
                </a:solidFill>
                <a:latin typeface="Century Gothic"/>
                <a:ea typeface="Century Gothic"/>
                <a:cs typeface="Century Gothic"/>
                <a:sym typeface="Century Gothic"/>
              </a:rPr>
              <a:t>Age Dispersion</a:t>
            </a:r>
          </a:p>
        </p:txBody>
      </p:sp>
      <p:cxnSp>
        <p:nvCxnSpPr>
          <p:cNvPr id="18" name="Shape 203"/>
          <p:cNvCxnSpPr/>
          <p:nvPr/>
        </p:nvCxnSpPr>
        <p:spPr>
          <a:xfrm rot="10800000">
            <a:off x="4633500" y="4419599"/>
            <a:ext cx="1005300" cy="0"/>
          </a:xfrm>
          <a:prstGeom prst="straightConnector1">
            <a:avLst/>
          </a:prstGeom>
          <a:noFill/>
          <a:ln w="38100" cap="flat" cmpd="sng">
            <a:solidFill>
              <a:srgbClr val="FFFFFF"/>
            </a:solidFill>
            <a:prstDash val="dash"/>
            <a:round/>
            <a:headEnd type="none" w="lg" len="lg"/>
            <a:tailEnd type="none" w="lg" len="lg"/>
          </a:ln>
        </p:spPr>
      </p:cxnSp>
      <p:sp>
        <p:nvSpPr>
          <p:cNvPr id="19" name="Slide Number Placeholder 18"/>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32</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50"/>
            <a:ext cx="94977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entury Gothic"/>
              <a:buNone/>
            </a:pPr>
            <a:r>
              <a:rPr lang="en-US" sz="3600" dirty="0">
                <a:solidFill>
                  <a:schemeClr val="accent2"/>
                </a:solidFill>
              </a:rPr>
              <a:t>Case Study: Challenges to Resiliency</a:t>
            </a:r>
          </a:p>
        </p:txBody>
      </p:sp>
      <p:sp>
        <p:nvSpPr>
          <p:cNvPr id="211" name="Shape 211"/>
          <p:cNvSpPr txBox="1"/>
          <p:nvPr/>
        </p:nvSpPr>
        <p:spPr>
          <a:xfrm>
            <a:off x="704066" y="2518299"/>
            <a:ext cx="1531199" cy="1397700"/>
          </a:xfrm>
          <a:prstGeom prst="rect">
            <a:avLst/>
          </a:prstGeom>
          <a:noFill/>
          <a:ln>
            <a:noFill/>
          </a:ln>
        </p:spPr>
        <p:txBody>
          <a:bodyPr lIns="91425" tIns="91425" rIns="91425" bIns="91425" anchor="t" anchorCtr="0">
            <a:noAutofit/>
          </a:bodyPr>
          <a:lstStyle/>
          <a:p>
            <a:pPr lvl="0" algn="ctr" rtl="0">
              <a:spcBef>
                <a:spcPts val="0"/>
              </a:spcBef>
              <a:buNone/>
            </a:pPr>
            <a:r>
              <a:rPr lang="en-US" sz="1900" dirty="0">
                <a:solidFill>
                  <a:srgbClr val="FFFFFF"/>
                </a:solidFill>
                <a:latin typeface="Century Gothic"/>
                <a:ea typeface="Century Gothic"/>
                <a:cs typeface="Century Gothic"/>
                <a:sym typeface="Century Gothic"/>
              </a:rPr>
              <a:t>Lack of labor supply</a:t>
            </a:r>
          </a:p>
        </p:txBody>
      </p:sp>
      <p:sp>
        <p:nvSpPr>
          <p:cNvPr id="212" name="Shape 212"/>
          <p:cNvSpPr txBox="1"/>
          <p:nvPr/>
        </p:nvSpPr>
        <p:spPr>
          <a:xfrm>
            <a:off x="2542126" y="3936300"/>
            <a:ext cx="1647300" cy="1397700"/>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FFFFFF"/>
                </a:solidFill>
                <a:latin typeface="Century Gothic"/>
                <a:ea typeface="Century Gothic"/>
                <a:cs typeface="Century Gothic"/>
                <a:sym typeface="Century Gothic"/>
              </a:rPr>
              <a:t>Non-coordinated infrastructure</a:t>
            </a:r>
          </a:p>
        </p:txBody>
      </p:sp>
      <p:sp>
        <p:nvSpPr>
          <p:cNvPr id="213" name="Shape 213"/>
          <p:cNvSpPr txBox="1"/>
          <p:nvPr/>
        </p:nvSpPr>
        <p:spPr>
          <a:xfrm>
            <a:off x="4879750" y="4622100"/>
            <a:ext cx="1948800" cy="1397700"/>
          </a:xfrm>
          <a:prstGeom prst="rect">
            <a:avLst/>
          </a:prstGeom>
          <a:noFill/>
          <a:ln>
            <a:noFill/>
          </a:ln>
        </p:spPr>
        <p:txBody>
          <a:bodyPr lIns="91425" tIns="91425" rIns="91425" bIns="91425" anchor="t" anchorCtr="0">
            <a:noAutofit/>
          </a:bodyPr>
          <a:lstStyle/>
          <a:p>
            <a:pPr lvl="0" algn="ctr" rtl="0">
              <a:spcBef>
                <a:spcPts val="0"/>
              </a:spcBef>
              <a:buNone/>
            </a:pPr>
            <a:r>
              <a:rPr lang="en-US" sz="1900" dirty="0">
                <a:solidFill>
                  <a:srgbClr val="FFFFFF"/>
                </a:solidFill>
                <a:latin typeface="Century Gothic"/>
                <a:ea typeface="Century Gothic"/>
                <a:cs typeface="Century Gothic"/>
                <a:sym typeface="Century Gothic"/>
              </a:rPr>
              <a:t>Lack of opportunity</a:t>
            </a:r>
          </a:p>
        </p:txBody>
      </p:sp>
      <p:sp>
        <p:nvSpPr>
          <p:cNvPr id="214" name="Shape 214"/>
          <p:cNvSpPr txBox="1"/>
          <p:nvPr/>
        </p:nvSpPr>
        <p:spPr>
          <a:xfrm>
            <a:off x="6877746" y="2971800"/>
            <a:ext cx="1531200" cy="1397700"/>
          </a:xfrm>
          <a:prstGeom prst="rect">
            <a:avLst/>
          </a:prstGeom>
          <a:noFill/>
          <a:ln>
            <a:noFill/>
          </a:ln>
        </p:spPr>
        <p:txBody>
          <a:bodyPr lIns="91425" tIns="91425" rIns="91425" bIns="91425" anchor="t" anchorCtr="0">
            <a:noAutofit/>
          </a:bodyPr>
          <a:lstStyle/>
          <a:p>
            <a:pPr lvl="0" algn="ctr" rtl="0">
              <a:spcBef>
                <a:spcPts val="0"/>
              </a:spcBef>
              <a:buNone/>
            </a:pPr>
            <a:r>
              <a:rPr lang="en-US" sz="2000" dirty="0">
                <a:solidFill>
                  <a:srgbClr val="FFFFFF"/>
                </a:solidFill>
                <a:latin typeface="Century Gothic"/>
                <a:ea typeface="Century Gothic"/>
                <a:cs typeface="Century Gothic"/>
                <a:sym typeface="Century Gothic"/>
              </a:rPr>
              <a:t>Single industry reliance</a:t>
            </a:r>
          </a:p>
        </p:txBody>
      </p:sp>
      <p:cxnSp>
        <p:nvCxnSpPr>
          <p:cNvPr id="215" name="Shape 215"/>
          <p:cNvCxnSpPr>
            <a:stCxn id="216" idx="0"/>
            <a:endCxn id="217" idx="0"/>
          </p:cNvCxnSpPr>
          <p:nvPr/>
        </p:nvCxnSpPr>
        <p:spPr>
          <a:xfrm>
            <a:off x="1471137" y="1613950"/>
            <a:ext cx="1905000" cy="1371600"/>
          </a:xfrm>
          <a:prstGeom prst="straightConnector1">
            <a:avLst/>
          </a:prstGeom>
          <a:noFill/>
          <a:ln w="38100" cap="flat" cmpd="sng">
            <a:solidFill>
              <a:srgbClr val="FFFFFF"/>
            </a:solidFill>
            <a:prstDash val="solid"/>
            <a:round/>
            <a:headEnd type="none" w="lg" len="lg"/>
            <a:tailEnd type="none" w="lg" len="lg"/>
          </a:ln>
        </p:spPr>
      </p:cxnSp>
      <p:cxnSp>
        <p:nvCxnSpPr>
          <p:cNvPr id="218" name="Shape 218"/>
          <p:cNvCxnSpPr>
            <a:stCxn id="217" idx="0"/>
            <a:endCxn id="219" idx="0"/>
          </p:cNvCxnSpPr>
          <p:nvPr/>
        </p:nvCxnSpPr>
        <p:spPr>
          <a:xfrm>
            <a:off x="3376137" y="2985550"/>
            <a:ext cx="2438400" cy="609600"/>
          </a:xfrm>
          <a:prstGeom prst="straightConnector1">
            <a:avLst/>
          </a:prstGeom>
          <a:noFill/>
          <a:ln w="28575" cap="flat" cmpd="sng">
            <a:solidFill>
              <a:srgbClr val="FFFFFF"/>
            </a:solidFill>
            <a:prstDash val="solid"/>
            <a:round/>
            <a:headEnd type="none" w="lg" len="lg"/>
            <a:tailEnd type="none" w="lg" len="lg"/>
          </a:ln>
        </p:spPr>
      </p:cxnSp>
      <p:cxnSp>
        <p:nvCxnSpPr>
          <p:cNvPr id="220" name="Shape 220"/>
          <p:cNvCxnSpPr>
            <a:stCxn id="219" idx="0"/>
            <a:endCxn id="221" idx="0"/>
          </p:cNvCxnSpPr>
          <p:nvPr/>
        </p:nvCxnSpPr>
        <p:spPr>
          <a:xfrm rot="10800000" flipH="1">
            <a:off x="5814537" y="2071150"/>
            <a:ext cx="1828800" cy="1524000"/>
          </a:xfrm>
          <a:prstGeom prst="straightConnector1">
            <a:avLst/>
          </a:prstGeom>
          <a:noFill/>
          <a:ln w="28575" cap="flat" cmpd="sng">
            <a:solidFill>
              <a:srgbClr val="FFFFFF"/>
            </a:solidFill>
            <a:prstDash val="solid"/>
            <a:round/>
            <a:headEnd type="none" w="lg" len="lg"/>
            <a:tailEnd type="none" w="lg" len="lg"/>
          </a:ln>
        </p:spPr>
      </p:cxnSp>
      <p:pic>
        <p:nvPicPr>
          <p:cNvPr id="222" name="Shape 222"/>
          <p:cNvPicPr preferRelativeResize="0"/>
          <p:nvPr/>
        </p:nvPicPr>
        <p:blipFill>
          <a:blip r:embed="rId3">
            <a:alphaModFix/>
          </a:blip>
          <a:stretch>
            <a:fillRect/>
          </a:stretch>
        </p:blipFill>
        <p:spPr>
          <a:xfrm>
            <a:off x="1897654" y="2071137"/>
            <a:ext cx="382272" cy="312774"/>
          </a:xfrm>
          <a:prstGeom prst="rect">
            <a:avLst/>
          </a:prstGeom>
          <a:noFill/>
          <a:ln>
            <a:noFill/>
          </a:ln>
        </p:spPr>
      </p:pic>
      <p:pic>
        <p:nvPicPr>
          <p:cNvPr id="223" name="Shape 223"/>
          <p:cNvPicPr preferRelativeResize="0"/>
          <p:nvPr/>
        </p:nvPicPr>
        <p:blipFill>
          <a:blip r:embed="rId3">
            <a:alphaModFix/>
          </a:blip>
          <a:stretch>
            <a:fillRect/>
          </a:stretch>
        </p:blipFill>
        <p:spPr>
          <a:xfrm>
            <a:off x="2529479" y="2518287"/>
            <a:ext cx="382272" cy="312774"/>
          </a:xfrm>
          <a:prstGeom prst="rect">
            <a:avLst/>
          </a:prstGeom>
          <a:noFill/>
          <a:ln>
            <a:noFill/>
          </a:ln>
        </p:spPr>
      </p:pic>
      <p:pic>
        <p:nvPicPr>
          <p:cNvPr id="224" name="Shape 224"/>
          <p:cNvPicPr preferRelativeResize="0"/>
          <p:nvPr/>
        </p:nvPicPr>
        <p:blipFill>
          <a:blip r:embed="rId3">
            <a:alphaModFix/>
          </a:blip>
          <a:stretch>
            <a:fillRect/>
          </a:stretch>
        </p:blipFill>
        <p:spPr>
          <a:xfrm>
            <a:off x="3807154" y="3133962"/>
            <a:ext cx="382272" cy="312774"/>
          </a:xfrm>
          <a:prstGeom prst="rect">
            <a:avLst/>
          </a:prstGeom>
          <a:noFill/>
          <a:ln>
            <a:noFill/>
          </a:ln>
        </p:spPr>
      </p:pic>
      <p:pic>
        <p:nvPicPr>
          <p:cNvPr id="225" name="Shape 225"/>
          <p:cNvPicPr preferRelativeResize="0"/>
          <p:nvPr/>
        </p:nvPicPr>
        <p:blipFill>
          <a:blip r:embed="rId3">
            <a:alphaModFix/>
          </a:blip>
          <a:stretch>
            <a:fillRect/>
          </a:stretch>
        </p:blipFill>
        <p:spPr>
          <a:xfrm>
            <a:off x="4722554" y="3381512"/>
            <a:ext cx="382272" cy="312774"/>
          </a:xfrm>
          <a:prstGeom prst="rect">
            <a:avLst/>
          </a:prstGeom>
          <a:noFill/>
          <a:ln>
            <a:noFill/>
          </a:ln>
        </p:spPr>
      </p:pic>
      <p:pic>
        <p:nvPicPr>
          <p:cNvPr id="226" name="Shape 226"/>
          <p:cNvPicPr preferRelativeResize="0"/>
          <p:nvPr/>
        </p:nvPicPr>
        <p:blipFill>
          <a:blip r:embed="rId3">
            <a:alphaModFix/>
          </a:blip>
          <a:stretch>
            <a:fillRect/>
          </a:stretch>
        </p:blipFill>
        <p:spPr>
          <a:xfrm>
            <a:off x="6073279" y="3219612"/>
            <a:ext cx="382272" cy="312774"/>
          </a:xfrm>
          <a:prstGeom prst="rect">
            <a:avLst/>
          </a:prstGeom>
          <a:noFill/>
          <a:ln>
            <a:noFill/>
          </a:ln>
        </p:spPr>
      </p:pic>
      <p:pic>
        <p:nvPicPr>
          <p:cNvPr id="227" name="Shape 227"/>
          <p:cNvPicPr preferRelativeResize="0"/>
          <p:nvPr/>
        </p:nvPicPr>
        <p:blipFill>
          <a:blip r:embed="rId3">
            <a:alphaModFix/>
          </a:blip>
          <a:stretch>
            <a:fillRect/>
          </a:stretch>
        </p:blipFill>
        <p:spPr>
          <a:xfrm>
            <a:off x="6654929" y="2735787"/>
            <a:ext cx="382272" cy="312774"/>
          </a:xfrm>
          <a:prstGeom prst="rect">
            <a:avLst/>
          </a:prstGeom>
          <a:noFill/>
          <a:ln>
            <a:noFill/>
          </a:ln>
        </p:spPr>
      </p:pic>
      <p:sp>
        <p:nvSpPr>
          <p:cNvPr id="219" name="Shape 219"/>
          <p:cNvSpPr/>
          <p:nvPr/>
        </p:nvSpPr>
        <p:spPr>
          <a:xfrm>
            <a:off x="4611850" y="3595150"/>
            <a:ext cx="2405375" cy="2080325"/>
          </a:xfrm>
          <a:prstGeom prst="flowChartExtract">
            <a:avLst/>
          </a:prstGeom>
          <a:noFill/>
          <a:ln w="76200" cap="flat" cmpd="sng">
            <a:solidFill>
              <a:srgbClr val="D2263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p:nvPr/>
        </p:nvSpPr>
        <p:spPr>
          <a:xfrm>
            <a:off x="2173450" y="2985550"/>
            <a:ext cx="2405375" cy="2080325"/>
          </a:xfrm>
          <a:prstGeom prst="flowChartExtract">
            <a:avLst/>
          </a:prstGeom>
          <a:noFill/>
          <a:ln w="76200" cap="flat" cmpd="sng">
            <a:solidFill>
              <a:srgbClr val="D2263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6440650" y="2071150"/>
            <a:ext cx="2405375" cy="2080325"/>
          </a:xfrm>
          <a:prstGeom prst="flowChartExtract">
            <a:avLst/>
          </a:prstGeom>
          <a:noFill/>
          <a:ln w="76200" cap="flat" cmpd="sng">
            <a:solidFill>
              <a:srgbClr val="D2263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6" name="Shape 216"/>
          <p:cNvSpPr/>
          <p:nvPr/>
        </p:nvSpPr>
        <p:spPr>
          <a:xfrm>
            <a:off x="268450" y="1613950"/>
            <a:ext cx="2405375" cy="2080325"/>
          </a:xfrm>
          <a:prstGeom prst="flowChartExtract">
            <a:avLst/>
          </a:prstGeom>
          <a:noFill/>
          <a:ln w="76200" cap="flat" cmpd="sng">
            <a:solidFill>
              <a:srgbClr val="D2263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28" name="Shape 228" descr="C:\Users\BlomquiL\Downloads\Business Research Division BW Rev.png"/>
          <p:cNvPicPr preferRelativeResize="0"/>
          <p:nvPr/>
        </p:nvPicPr>
        <p:blipFill rotWithShape="1">
          <a:blip r:embed="rId4">
            <a:alphaModFix/>
          </a:blip>
          <a:srcRect/>
          <a:stretch/>
        </p:blipFill>
        <p:spPr>
          <a:xfrm>
            <a:off x="303925" y="6206550"/>
            <a:ext cx="1648200" cy="364800"/>
          </a:xfrm>
          <a:prstGeom prst="rect">
            <a:avLst/>
          </a:prstGeom>
          <a:noFill/>
          <a:ln>
            <a:noFill/>
          </a:ln>
        </p:spPr>
      </p:pic>
      <p:sp>
        <p:nvSpPr>
          <p:cNvPr id="22" name="Slide Number Placeholder 2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33</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0021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Shape 240"/>
          <p:cNvSpPr/>
          <p:nvPr/>
        </p:nvSpPr>
        <p:spPr>
          <a:xfrm>
            <a:off x="712549" y="1127925"/>
            <a:ext cx="3087599" cy="1184400"/>
          </a:xfrm>
          <a:prstGeom prst="rect">
            <a:avLst/>
          </a:prstGeom>
          <a:solidFill>
            <a:srgbClr val="003366">
              <a:alpha val="396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txBox="1">
            <a:spLocks noGrp="1"/>
          </p:cNvSpPr>
          <p:nvPr>
            <p:ph type="title"/>
          </p:nvPr>
        </p:nvSpPr>
        <p:spPr>
          <a:xfrm>
            <a:off x="838200" y="1320075"/>
            <a:ext cx="2851500" cy="800100"/>
          </a:xfrm>
          <a:prstGeom prst="rect">
            <a:avLst/>
          </a:prstGeom>
          <a:noFill/>
          <a:ln>
            <a:noFill/>
          </a:ln>
        </p:spPr>
        <p:txBody>
          <a:bodyPr lIns="91425" tIns="45700" rIns="91425" bIns="45700" anchor="ctr" anchorCtr="0">
            <a:noAutofit/>
          </a:bodyPr>
          <a:lstStyle/>
          <a:p>
            <a:pPr marL="457200" lvl="0" indent="-381000" algn="l" rtl="0">
              <a:spcBef>
                <a:spcPts val="0"/>
              </a:spcBef>
              <a:buClr>
                <a:srgbClr val="FFFFFF"/>
              </a:buClr>
              <a:buSzPct val="100000"/>
              <a:buAutoNum type="arabicPeriod"/>
            </a:pPr>
            <a:r>
              <a:rPr lang="en-US" sz="2400" dirty="0">
                <a:solidFill>
                  <a:srgbClr val="FFFFFF"/>
                </a:solidFill>
              </a:rPr>
              <a:t>Vision for your community</a:t>
            </a:r>
          </a:p>
        </p:txBody>
      </p:sp>
      <p:cxnSp>
        <p:nvCxnSpPr>
          <p:cNvPr id="242" name="Shape 242"/>
          <p:cNvCxnSpPr>
            <a:stCxn id="240" idx="2"/>
          </p:cNvCxnSpPr>
          <p:nvPr/>
        </p:nvCxnSpPr>
        <p:spPr>
          <a:xfrm>
            <a:off x="2256349" y="2312325"/>
            <a:ext cx="29651" cy="3631275"/>
          </a:xfrm>
          <a:prstGeom prst="straightConnector1">
            <a:avLst/>
          </a:prstGeom>
          <a:noFill/>
          <a:ln w="76200" cap="flat" cmpd="sng">
            <a:solidFill>
              <a:srgbClr val="FFFFFF"/>
            </a:solidFill>
            <a:prstDash val="dash"/>
            <a:round/>
            <a:headEnd type="none" w="lg" len="lg"/>
            <a:tailEnd type="none" w="lg" len="lg"/>
          </a:ln>
        </p:spPr>
      </p:cxnSp>
      <p:cxnSp>
        <p:nvCxnSpPr>
          <p:cNvPr id="243" name="Shape 243"/>
          <p:cNvCxnSpPr/>
          <p:nvPr/>
        </p:nvCxnSpPr>
        <p:spPr>
          <a:xfrm>
            <a:off x="2289400" y="3429000"/>
            <a:ext cx="2964000" cy="0"/>
          </a:xfrm>
          <a:prstGeom prst="straightConnector1">
            <a:avLst/>
          </a:prstGeom>
          <a:noFill/>
          <a:ln w="76200" cap="flat" cmpd="sng">
            <a:solidFill>
              <a:srgbClr val="FFFFFF"/>
            </a:solidFill>
            <a:prstDash val="dash"/>
            <a:round/>
            <a:headEnd type="none" w="lg" len="lg"/>
            <a:tailEnd type="triangle" w="lg" len="lg"/>
          </a:ln>
        </p:spPr>
      </p:cxnSp>
      <p:cxnSp>
        <p:nvCxnSpPr>
          <p:cNvPr id="244" name="Shape 244"/>
          <p:cNvCxnSpPr/>
          <p:nvPr/>
        </p:nvCxnSpPr>
        <p:spPr>
          <a:xfrm>
            <a:off x="2289400" y="4724400"/>
            <a:ext cx="2974200" cy="0"/>
          </a:xfrm>
          <a:prstGeom prst="straightConnector1">
            <a:avLst/>
          </a:prstGeom>
          <a:noFill/>
          <a:ln w="76200" cap="flat" cmpd="sng">
            <a:solidFill>
              <a:srgbClr val="FFFFFF"/>
            </a:solidFill>
            <a:prstDash val="dash"/>
            <a:round/>
            <a:headEnd type="none" w="lg" len="lg"/>
            <a:tailEnd type="triangle" w="lg" len="lg"/>
          </a:ln>
        </p:spPr>
      </p:cxnSp>
      <p:sp>
        <p:nvSpPr>
          <p:cNvPr id="245" name="Shape 245"/>
          <p:cNvSpPr txBox="1"/>
          <p:nvPr/>
        </p:nvSpPr>
        <p:spPr>
          <a:xfrm>
            <a:off x="5412600" y="2971800"/>
            <a:ext cx="3331800" cy="1201025"/>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Create a development plan with buy-in and input from the community</a:t>
            </a:r>
          </a:p>
          <a:p>
            <a:pPr marL="0" lvl="0" indent="0" rtl="0">
              <a:spcBef>
                <a:spcPts val="0"/>
              </a:spcBef>
              <a:buNone/>
            </a:pPr>
            <a:endParaRPr sz="1800" b="1" dirty="0">
              <a:solidFill>
                <a:schemeClr val="dk1"/>
              </a:solidFill>
              <a:latin typeface="Century Gothic"/>
              <a:ea typeface="Century Gothic"/>
              <a:cs typeface="Century Gothic"/>
              <a:sym typeface="Century Gothic"/>
            </a:endParaRPr>
          </a:p>
          <a:p>
            <a:pPr marL="0" lvl="0" indent="0" rtl="0">
              <a:spcBef>
                <a:spcPts val="0"/>
              </a:spcBef>
              <a:buNone/>
            </a:pPr>
            <a:endParaRPr sz="1800" b="1" dirty="0">
              <a:solidFill>
                <a:schemeClr val="dk1"/>
              </a:solidFill>
              <a:latin typeface="Century Gothic"/>
              <a:ea typeface="Century Gothic"/>
              <a:cs typeface="Century Gothic"/>
              <a:sym typeface="Century Gothic"/>
            </a:endParaRPr>
          </a:p>
        </p:txBody>
      </p:sp>
      <p:pic>
        <p:nvPicPr>
          <p:cNvPr id="246" name="Shape 246" descr="C:\Users\BlomquiL\Downloads\Business Research Division BW Rev.png"/>
          <p:cNvPicPr preferRelativeResize="0"/>
          <p:nvPr/>
        </p:nvPicPr>
        <p:blipFill rotWithShape="1">
          <a:blip r:embed="rId4">
            <a:alphaModFix/>
          </a:blip>
          <a:srcRect/>
          <a:stretch/>
        </p:blipFill>
        <p:spPr>
          <a:xfrm>
            <a:off x="303925" y="6206550"/>
            <a:ext cx="1648200" cy="364800"/>
          </a:xfrm>
          <a:prstGeom prst="rect">
            <a:avLst/>
          </a:prstGeom>
          <a:noFill/>
          <a:ln>
            <a:noFill/>
          </a:ln>
        </p:spPr>
      </p:pic>
      <p:cxnSp>
        <p:nvCxnSpPr>
          <p:cNvPr id="10" name="Shape 244"/>
          <p:cNvCxnSpPr/>
          <p:nvPr/>
        </p:nvCxnSpPr>
        <p:spPr>
          <a:xfrm>
            <a:off x="2256349" y="5943600"/>
            <a:ext cx="2974200" cy="0"/>
          </a:xfrm>
          <a:prstGeom prst="straightConnector1">
            <a:avLst/>
          </a:prstGeom>
          <a:noFill/>
          <a:ln w="76200" cap="flat" cmpd="sng">
            <a:solidFill>
              <a:srgbClr val="FFFFFF"/>
            </a:solidFill>
            <a:prstDash val="dash"/>
            <a:round/>
            <a:headEnd type="none" w="lg" len="lg"/>
            <a:tailEnd type="triangle" w="lg" len="lg"/>
          </a:ln>
        </p:spPr>
      </p:cxnSp>
      <p:sp>
        <p:nvSpPr>
          <p:cNvPr id="11" name="Shape 245">
            <a:extLst>
              <a:ext uri="{FF2B5EF4-FFF2-40B4-BE49-F238E27FC236}">
                <a16:creationId xmlns:a16="http://schemas.microsoft.com/office/drawing/2014/main" xmlns="" id="{A0068BE7-393B-5C4E-8744-18FB2AF98E07}"/>
              </a:ext>
            </a:extLst>
          </p:cNvPr>
          <p:cNvSpPr txBox="1"/>
          <p:nvPr/>
        </p:nvSpPr>
        <p:spPr>
          <a:xfrm>
            <a:off x="5412600" y="4398750"/>
            <a:ext cx="3331800" cy="1163850"/>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Be authentic and realistic about infrastructure goals</a:t>
            </a:r>
          </a:p>
        </p:txBody>
      </p:sp>
      <p:sp>
        <p:nvSpPr>
          <p:cNvPr id="13" name="Shape 245">
            <a:extLst>
              <a:ext uri="{FF2B5EF4-FFF2-40B4-BE49-F238E27FC236}">
                <a16:creationId xmlns:a16="http://schemas.microsoft.com/office/drawing/2014/main" xmlns="" id="{2AE89270-EF6D-DE41-B9FB-6A88BE6E5199}"/>
              </a:ext>
            </a:extLst>
          </p:cNvPr>
          <p:cNvSpPr txBox="1"/>
          <p:nvPr/>
        </p:nvSpPr>
        <p:spPr>
          <a:xfrm>
            <a:off x="5412600" y="5721735"/>
            <a:ext cx="3331800" cy="505836"/>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Think and act regionally</a:t>
            </a:r>
          </a:p>
        </p:txBody>
      </p:sp>
      <p:sp>
        <p:nvSpPr>
          <p:cNvPr id="14" name="Shape 196">
            <a:extLst>
              <a:ext uri="{FF2B5EF4-FFF2-40B4-BE49-F238E27FC236}">
                <a16:creationId xmlns:a16="http://schemas.microsoft.com/office/drawing/2014/main" xmlns="" id="{26F5726E-D83D-6B4E-A8CE-488C5E1429C2}"/>
              </a:ext>
            </a:extLst>
          </p:cNvPr>
          <p:cNvSpPr txBox="1">
            <a:spLocks/>
          </p:cNvSpPr>
          <p:nvPr/>
        </p:nvSpPr>
        <p:spPr>
          <a:xfrm>
            <a:off x="533400" y="134048"/>
            <a:ext cx="8305800" cy="81668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3600" dirty="0">
                <a:solidFill>
                  <a:schemeClr val="accent2"/>
                </a:solidFill>
              </a:rPr>
              <a:t>Steps to Resiliency</a:t>
            </a:r>
          </a:p>
        </p:txBody>
      </p:sp>
      <p:sp>
        <p:nvSpPr>
          <p:cNvPr id="15" name="Slide Number Placeholder 1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34</a:t>
            </a:fld>
            <a:endParaRPr lang="en-US" sz="1200" b="0" i="0" u="none" strike="noStrike" cap="none">
              <a:solidFill>
                <a:schemeClr val="dk1"/>
              </a:solidFill>
              <a:latin typeface="Century Gothic"/>
              <a:ea typeface="Century Gothic"/>
              <a:cs typeface="Century Gothic"/>
              <a:sym typeface="Century Gothic"/>
            </a:endParaRPr>
          </a:p>
        </p:txBody>
      </p:sp>
      <p:pic>
        <p:nvPicPr>
          <p:cNvPr id="16" name="Shape 11" descr="co-peak-logo-white.png"/>
          <p:cNvPicPr preferRelativeResize="0"/>
          <p:nvPr/>
        </p:nvPicPr>
        <p:blipFill rotWithShape="1">
          <a:blip r:embed="rId5">
            <a:alphaModFix/>
          </a:blip>
          <a:srcRect/>
          <a:stretch/>
        </p:blipFill>
        <p:spPr>
          <a:xfrm>
            <a:off x="2153412" y="6238098"/>
            <a:ext cx="437388" cy="382767"/>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16" name="Rectangle 15">
            <a:extLst>
              <a:ext uri="{FF2B5EF4-FFF2-40B4-BE49-F238E27FC236}">
                <a16:creationId xmlns:a16="http://schemas.microsoft.com/office/drawing/2014/main" xmlns="" id="{5CA4F318-5876-D74C-B69F-C70122CE5E25}"/>
              </a:ext>
            </a:extLst>
          </p:cNvPr>
          <p:cNvSpPr/>
          <p:nvPr/>
        </p:nvSpPr>
        <p:spPr>
          <a:xfrm>
            <a:off x="0" y="10009"/>
            <a:ext cx="9144000" cy="6858000"/>
          </a:xfrm>
          <a:prstGeom prst="rect">
            <a:avLst/>
          </a:prstGeom>
          <a:solidFill>
            <a:srgbClr val="0021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Shape 252"/>
          <p:cNvSpPr/>
          <p:nvPr/>
        </p:nvSpPr>
        <p:spPr>
          <a:xfrm>
            <a:off x="579950" y="1117025"/>
            <a:ext cx="3382450" cy="1068300"/>
          </a:xfrm>
          <a:prstGeom prst="rect">
            <a:avLst/>
          </a:prstGeom>
          <a:solidFill>
            <a:srgbClr val="003366">
              <a:alpha val="4115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3" name="Shape 253"/>
          <p:cNvSpPr txBox="1">
            <a:spLocks noGrp="1"/>
          </p:cNvSpPr>
          <p:nvPr>
            <p:ph type="title"/>
          </p:nvPr>
        </p:nvSpPr>
        <p:spPr>
          <a:xfrm>
            <a:off x="533400" y="1219200"/>
            <a:ext cx="3505200" cy="897343"/>
          </a:xfrm>
          <a:prstGeom prst="rect">
            <a:avLst/>
          </a:prstGeom>
          <a:noFill/>
          <a:ln>
            <a:noFill/>
          </a:ln>
        </p:spPr>
        <p:txBody>
          <a:bodyPr lIns="91425" tIns="45700" rIns="91425" bIns="45700" anchor="ctr" anchorCtr="0">
            <a:noAutofit/>
          </a:bodyPr>
          <a:lstStyle/>
          <a:p>
            <a:pPr marL="346075" lvl="0" indent="-336550" rtl="0">
              <a:spcBef>
                <a:spcPts val="0"/>
              </a:spcBef>
              <a:buClr>
                <a:srgbClr val="000000"/>
              </a:buClr>
              <a:buSzPct val="25000"/>
              <a:buFont typeface="Arial"/>
              <a:buNone/>
            </a:pPr>
            <a:r>
              <a:rPr lang="en-US" sz="2400" dirty="0">
                <a:solidFill>
                  <a:srgbClr val="FFFFFF"/>
                </a:solidFill>
              </a:rPr>
              <a:t>2. </a:t>
            </a:r>
            <a:r>
              <a:rPr lang="en-US" sz="2300" dirty="0" err="1">
                <a:solidFill>
                  <a:srgbClr val="FFFFFF"/>
                </a:solidFill>
              </a:rPr>
              <a:t>Placemaking</a:t>
            </a:r>
            <a:r>
              <a:rPr lang="en-US" sz="2300" dirty="0">
                <a:solidFill>
                  <a:srgbClr val="FFFFFF"/>
                </a:solidFill>
              </a:rPr>
              <a:t>/Brand</a:t>
            </a:r>
          </a:p>
        </p:txBody>
      </p:sp>
      <p:cxnSp>
        <p:nvCxnSpPr>
          <p:cNvPr id="254" name="Shape 254"/>
          <p:cNvCxnSpPr/>
          <p:nvPr/>
        </p:nvCxnSpPr>
        <p:spPr>
          <a:xfrm>
            <a:off x="579950" y="1891600"/>
            <a:ext cx="0" cy="2034000"/>
          </a:xfrm>
          <a:prstGeom prst="straightConnector1">
            <a:avLst/>
          </a:prstGeom>
          <a:noFill/>
          <a:ln w="76200" cap="flat" cmpd="sng">
            <a:solidFill>
              <a:srgbClr val="FFFFFF"/>
            </a:solidFill>
            <a:prstDash val="dash"/>
            <a:round/>
            <a:headEnd type="none" w="lg" len="lg"/>
            <a:tailEnd type="triangle" w="lg" len="lg"/>
          </a:ln>
        </p:spPr>
      </p:cxnSp>
      <p:sp>
        <p:nvSpPr>
          <p:cNvPr id="255" name="Shape 255"/>
          <p:cNvSpPr txBox="1"/>
          <p:nvPr/>
        </p:nvSpPr>
        <p:spPr>
          <a:xfrm>
            <a:off x="418825" y="4128749"/>
            <a:ext cx="3364500" cy="975975"/>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Identify community assets ideal for community placemaking</a:t>
            </a:r>
          </a:p>
        </p:txBody>
      </p:sp>
      <p:sp>
        <p:nvSpPr>
          <p:cNvPr id="256" name="Shape 256"/>
          <p:cNvSpPr/>
          <p:nvPr/>
        </p:nvSpPr>
        <p:spPr>
          <a:xfrm>
            <a:off x="4466149" y="1117025"/>
            <a:ext cx="3458651" cy="1068300"/>
          </a:xfrm>
          <a:prstGeom prst="rect">
            <a:avLst/>
          </a:prstGeom>
          <a:solidFill>
            <a:srgbClr val="003366">
              <a:alpha val="4500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7" name="Shape 257"/>
          <p:cNvSpPr txBox="1">
            <a:spLocks noGrp="1"/>
          </p:cNvSpPr>
          <p:nvPr>
            <p:ph type="title"/>
          </p:nvPr>
        </p:nvSpPr>
        <p:spPr>
          <a:xfrm>
            <a:off x="4535149" y="1251125"/>
            <a:ext cx="3526200" cy="800100"/>
          </a:xfrm>
          <a:prstGeom prst="rect">
            <a:avLst/>
          </a:prstGeom>
          <a:noFill/>
          <a:ln>
            <a:noFill/>
          </a:ln>
        </p:spPr>
        <p:txBody>
          <a:bodyPr lIns="91425" tIns="45700" rIns="91425" bIns="45700" anchor="ctr" anchorCtr="0">
            <a:noAutofit/>
          </a:bodyPr>
          <a:lstStyle/>
          <a:p>
            <a:pPr marL="346075" lvl="0" indent="-336550" rtl="0">
              <a:spcBef>
                <a:spcPts val="0"/>
              </a:spcBef>
              <a:buClr>
                <a:srgbClr val="000000"/>
              </a:buClr>
              <a:buSzPct val="25000"/>
              <a:buFont typeface="Arial"/>
              <a:buNone/>
            </a:pPr>
            <a:r>
              <a:rPr lang="en-US" sz="2400" dirty="0">
                <a:solidFill>
                  <a:srgbClr val="FFFFFF"/>
                </a:solidFill>
              </a:rPr>
              <a:t>3. Seize opportunities   and take risks</a:t>
            </a:r>
          </a:p>
        </p:txBody>
      </p:sp>
      <p:sp>
        <p:nvSpPr>
          <p:cNvPr id="258" name="Shape 258"/>
          <p:cNvSpPr txBox="1"/>
          <p:nvPr/>
        </p:nvSpPr>
        <p:spPr>
          <a:xfrm>
            <a:off x="5662275" y="3254842"/>
            <a:ext cx="3244500" cy="1842000"/>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Develop and foster a culture of commitment, seizing opportunities, and diversifying your community’s industries</a:t>
            </a:r>
          </a:p>
          <a:p>
            <a:pPr marL="0" lvl="0" indent="0" rtl="0">
              <a:spcBef>
                <a:spcPts val="0"/>
              </a:spcBef>
              <a:buNone/>
            </a:pPr>
            <a:endParaRPr sz="1800" b="1" dirty="0">
              <a:solidFill>
                <a:schemeClr val="dk1"/>
              </a:solidFill>
              <a:latin typeface="Century Gothic"/>
              <a:ea typeface="Century Gothic"/>
              <a:cs typeface="Century Gothic"/>
              <a:sym typeface="Century Gothic"/>
            </a:endParaRPr>
          </a:p>
          <a:p>
            <a:pPr marL="0" lvl="0" indent="0" rtl="0">
              <a:spcBef>
                <a:spcPts val="0"/>
              </a:spcBef>
              <a:buNone/>
            </a:pPr>
            <a:r>
              <a:rPr lang="en-US" sz="1800" b="1" dirty="0">
                <a:solidFill>
                  <a:schemeClr val="dk1"/>
                </a:solidFill>
                <a:latin typeface="Century Gothic"/>
                <a:ea typeface="Century Gothic"/>
                <a:cs typeface="Century Gothic"/>
                <a:sym typeface="Century Gothic"/>
              </a:rPr>
              <a:t>Take risks and invest</a:t>
            </a:r>
          </a:p>
        </p:txBody>
      </p:sp>
      <p:cxnSp>
        <p:nvCxnSpPr>
          <p:cNvPr id="259" name="Shape 259"/>
          <p:cNvCxnSpPr/>
          <p:nvPr/>
        </p:nvCxnSpPr>
        <p:spPr>
          <a:xfrm>
            <a:off x="4466149" y="1931325"/>
            <a:ext cx="0" cy="3173400"/>
          </a:xfrm>
          <a:prstGeom prst="straightConnector1">
            <a:avLst/>
          </a:prstGeom>
          <a:noFill/>
          <a:ln w="76200" cap="flat" cmpd="sng">
            <a:solidFill>
              <a:srgbClr val="FFFFFF"/>
            </a:solidFill>
            <a:prstDash val="dash"/>
            <a:round/>
            <a:headEnd type="none" w="lg" len="lg"/>
            <a:tailEnd type="none" w="lg" len="lg"/>
          </a:ln>
        </p:spPr>
      </p:cxnSp>
      <p:cxnSp>
        <p:nvCxnSpPr>
          <p:cNvPr id="260" name="Shape 260"/>
          <p:cNvCxnSpPr/>
          <p:nvPr/>
        </p:nvCxnSpPr>
        <p:spPr>
          <a:xfrm>
            <a:off x="4466150" y="3581400"/>
            <a:ext cx="1185900" cy="0"/>
          </a:xfrm>
          <a:prstGeom prst="straightConnector1">
            <a:avLst/>
          </a:prstGeom>
          <a:noFill/>
          <a:ln w="76200" cap="flat" cmpd="sng">
            <a:solidFill>
              <a:srgbClr val="FFFFFF"/>
            </a:solidFill>
            <a:prstDash val="dash"/>
            <a:round/>
            <a:headEnd type="none" w="lg" len="lg"/>
            <a:tailEnd type="triangle" w="lg" len="lg"/>
          </a:ln>
        </p:spPr>
      </p:cxnSp>
      <p:cxnSp>
        <p:nvCxnSpPr>
          <p:cNvPr id="261" name="Shape 261"/>
          <p:cNvCxnSpPr/>
          <p:nvPr/>
        </p:nvCxnSpPr>
        <p:spPr>
          <a:xfrm>
            <a:off x="4452900" y="5105400"/>
            <a:ext cx="1185900" cy="0"/>
          </a:xfrm>
          <a:prstGeom prst="straightConnector1">
            <a:avLst/>
          </a:prstGeom>
          <a:noFill/>
          <a:ln w="76200" cap="flat" cmpd="sng">
            <a:solidFill>
              <a:srgbClr val="FFFFFF"/>
            </a:solidFill>
            <a:prstDash val="dash"/>
            <a:round/>
            <a:headEnd type="none" w="lg" len="lg"/>
            <a:tailEnd type="triangle" w="lg" len="lg"/>
          </a:ln>
        </p:spPr>
      </p:cxnSp>
      <p:pic>
        <p:nvPicPr>
          <p:cNvPr id="262" name="Shape 262" descr="C:\Users\BlomquiL\Downloads\Business Research Division BW Rev.png"/>
          <p:cNvPicPr preferRelativeResize="0"/>
          <p:nvPr/>
        </p:nvPicPr>
        <p:blipFill rotWithShape="1">
          <a:blip r:embed="rId4">
            <a:alphaModFix/>
          </a:blip>
          <a:srcRect/>
          <a:stretch/>
        </p:blipFill>
        <p:spPr>
          <a:xfrm>
            <a:off x="303925" y="6206550"/>
            <a:ext cx="1648200" cy="364800"/>
          </a:xfrm>
          <a:prstGeom prst="rect">
            <a:avLst/>
          </a:prstGeom>
          <a:noFill/>
          <a:ln>
            <a:noFill/>
          </a:ln>
        </p:spPr>
      </p:pic>
      <p:sp>
        <p:nvSpPr>
          <p:cNvPr id="15" name="Shape 196">
            <a:extLst>
              <a:ext uri="{FF2B5EF4-FFF2-40B4-BE49-F238E27FC236}">
                <a16:creationId xmlns:a16="http://schemas.microsoft.com/office/drawing/2014/main" xmlns="" id="{6AF4C749-7775-1B45-AFF6-3FA5C31F2792}"/>
              </a:ext>
            </a:extLst>
          </p:cNvPr>
          <p:cNvSpPr txBox="1">
            <a:spLocks/>
          </p:cNvSpPr>
          <p:nvPr/>
        </p:nvSpPr>
        <p:spPr>
          <a:xfrm>
            <a:off x="533400" y="134048"/>
            <a:ext cx="8305800" cy="81668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3600" dirty="0">
                <a:solidFill>
                  <a:schemeClr val="accent2"/>
                </a:solidFill>
              </a:rPr>
              <a:t>Steps to Resiliency</a:t>
            </a:r>
          </a:p>
        </p:txBody>
      </p:sp>
      <p:sp>
        <p:nvSpPr>
          <p:cNvPr id="17" name="Slide Number Placeholder 16"/>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35</a:t>
            </a:fld>
            <a:endParaRPr lang="en-US" sz="1200" b="0" i="0" u="none" strike="noStrike" cap="none">
              <a:solidFill>
                <a:schemeClr val="dk1"/>
              </a:solidFill>
              <a:latin typeface="Century Gothic"/>
              <a:ea typeface="Century Gothic"/>
              <a:cs typeface="Century Gothic"/>
              <a:sym typeface="Century Gothic"/>
            </a:endParaRPr>
          </a:p>
        </p:txBody>
      </p:sp>
      <p:pic>
        <p:nvPicPr>
          <p:cNvPr id="18" name="Shape 11" descr="co-peak-logo-white.png"/>
          <p:cNvPicPr preferRelativeResize="0"/>
          <p:nvPr/>
        </p:nvPicPr>
        <p:blipFill rotWithShape="1">
          <a:blip r:embed="rId5">
            <a:alphaModFix/>
          </a:blip>
          <a:srcRect/>
          <a:stretch/>
        </p:blipFill>
        <p:spPr>
          <a:xfrm>
            <a:off x="2153412" y="6238098"/>
            <a:ext cx="437388" cy="382767"/>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17" name="Rectangle 16">
            <a:extLst>
              <a:ext uri="{FF2B5EF4-FFF2-40B4-BE49-F238E27FC236}">
                <a16:creationId xmlns:a16="http://schemas.microsoft.com/office/drawing/2014/main" xmlns="" id="{7DC2F968-3353-6B41-B0C1-E765E919ADC8}"/>
              </a:ext>
            </a:extLst>
          </p:cNvPr>
          <p:cNvSpPr/>
          <p:nvPr/>
        </p:nvSpPr>
        <p:spPr>
          <a:xfrm>
            <a:off x="0" y="-5064"/>
            <a:ext cx="9144000" cy="6858000"/>
          </a:xfrm>
          <a:prstGeom prst="rect">
            <a:avLst/>
          </a:prstGeom>
          <a:solidFill>
            <a:srgbClr val="0021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Shape 268"/>
          <p:cNvSpPr/>
          <p:nvPr/>
        </p:nvSpPr>
        <p:spPr>
          <a:xfrm>
            <a:off x="788750" y="1219200"/>
            <a:ext cx="3664200" cy="1143000"/>
          </a:xfrm>
          <a:prstGeom prst="rect">
            <a:avLst/>
          </a:prstGeom>
          <a:solidFill>
            <a:srgbClr val="003366">
              <a:alpha val="4500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9" name="Shape 269"/>
          <p:cNvSpPr txBox="1">
            <a:spLocks noGrp="1"/>
          </p:cNvSpPr>
          <p:nvPr>
            <p:ph type="title"/>
          </p:nvPr>
        </p:nvSpPr>
        <p:spPr>
          <a:xfrm>
            <a:off x="850575" y="1390650"/>
            <a:ext cx="3526200" cy="800100"/>
          </a:xfrm>
          <a:prstGeom prst="rect">
            <a:avLst/>
          </a:prstGeom>
          <a:noFill/>
          <a:ln>
            <a:noFill/>
          </a:ln>
        </p:spPr>
        <p:txBody>
          <a:bodyPr lIns="91425" tIns="45700" rIns="91425" bIns="45700" anchor="ctr" anchorCtr="0">
            <a:noAutofit/>
          </a:bodyPr>
          <a:lstStyle/>
          <a:p>
            <a:pPr marL="346075" lvl="0" indent="-336550" rtl="0">
              <a:spcBef>
                <a:spcPts val="0"/>
              </a:spcBef>
              <a:buClr>
                <a:srgbClr val="000000"/>
              </a:buClr>
              <a:buSzPct val="25000"/>
              <a:buFont typeface="Arial"/>
              <a:buNone/>
            </a:pPr>
            <a:r>
              <a:rPr lang="en-US" sz="2400" dirty="0">
                <a:solidFill>
                  <a:srgbClr val="FFFFFF"/>
                </a:solidFill>
              </a:rPr>
              <a:t>4. Invest in education and healthcare</a:t>
            </a:r>
          </a:p>
        </p:txBody>
      </p:sp>
      <p:sp>
        <p:nvSpPr>
          <p:cNvPr id="270" name="Shape 270"/>
          <p:cNvSpPr txBox="1"/>
          <p:nvPr/>
        </p:nvSpPr>
        <p:spPr>
          <a:xfrm>
            <a:off x="5904675" y="1371600"/>
            <a:ext cx="2828400" cy="800100"/>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A tool for family and labor retention</a:t>
            </a:r>
          </a:p>
        </p:txBody>
      </p:sp>
      <p:cxnSp>
        <p:nvCxnSpPr>
          <p:cNvPr id="271" name="Shape 271"/>
          <p:cNvCxnSpPr/>
          <p:nvPr/>
        </p:nvCxnSpPr>
        <p:spPr>
          <a:xfrm>
            <a:off x="4496475" y="1790700"/>
            <a:ext cx="1288500" cy="0"/>
          </a:xfrm>
          <a:prstGeom prst="straightConnector1">
            <a:avLst/>
          </a:prstGeom>
          <a:noFill/>
          <a:ln w="76200" cap="flat" cmpd="sng">
            <a:solidFill>
              <a:srgbClr val="FFFFFF"/>
            </a:solidFill>
            <a:prstDash val="dash"/>
            <a:round/>
            <a:headEnd type="none" w="lg" len="lg"/>
            <a:tailEnd type="triangle" w="lg" len="lg"/>
          </a:ln>
        </p:spPr>
      </p:cxnSp>
      <p:sp>
        <p:nvSpPr>
          <p:cNvPr id="272" name="Shape 272"/>
          <p:cNvSpPr/>
          <p:nvPr/>
        </p:nvSpPr>
        <p:spPr>
          <a:xfrm>
            <a:off x="4810902" y="3002275"/>
            <a:ext cx="3664200" cy="1234275"/>
          </a:xfrm>
          <a:prstGeom prst="rect">
            <a:avLst/>
          </a:prstGeom>
          <a:solidFill>
            <a:srgbClr val="003366">
              <a:alpha val="4500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3" name="Shape 273"/>
          <p:cNvSpPr txBox="1">
            <a:spLocks noGrp="1"/>
          </p:cNvSpPr>
          <p:nvPr>
            <p:ph type="title"/>
          </p:nvPr>
        </p:nvSpPr>
        <p:spPr>
          <a:xfrm>
            <a:off x="4876800" y="3238500"/>
            <a:ext cx="3526200" cy="800100"/>
          </a:xfrm>
          <a:prstGeom prst="rect">
            <a:avLst/>
          </a:prstGeom>
          <a:noFill/>
          <a:ln>
            <a:noFill/>
          </a:ln>
        </p:spPr>
        <p:txBody>
          <a:bodyPr lIns="91425" tIns="45700" rIns="91425" bIns="45700" anchor="ctr" anchorCtr="0">
            <a:noAutofit/>
          </a:bodyPr>
          <a:lstStyle/>
          <a:p>
            <a:pPr marL="346075" lvl="0" indent="-346075" rtl="0">
              <a:spcBef>
                <a:spcPts val="0"/>
              </a:spcBef>
              <a:buClr>
                <a:srgbClr val="000000"/>
              </a:buClr>
              <a:buSzPct val="25000"/>
              <a:buFont typeface="Arial"/>
              <a:buNone/>
            </a:pPr>
            <a:r>
              <a:rPr lang="en-US" sz="2400" dirty="0">
                <a:solidFill>
                  <a:srgbClr val="FFFFFF"/>
                </a:solidFill>
              </a:rPr>
              <a:t>5. Infill/density and annexation options</a:t>
            </a:r>
          </a:p>
        </p:txBody>
      </p:sp>
      <p:cxnSp>
        <p:nvCxnSpPr>
          <p:cNvPr id="274" name="Shape 274"/>
          <p:cNvCxnSpPr/>
          <p:nvPr/>
        </p:nvCxnSpPr>
        <p:spPr>
          <a:xfrm>
            <a:off x="2406500" y="3496625"/>
            <a:ext cx="2442000" cy="0"/>
          </a:xfrm>
          <a:prstGeom prst="straightConnector1">
            <a:avLst/>
          </a:prstGeom>
          <a:noFill/>
          <a:ln w="76200" cap="flat" cmpd="sng">
            <a:solidFill>
              <a:srgbClr val="FFFFFF"/>
            </a:solidFill>
            <a:prstDash val="dash"/>
            <a:round/>
            <a:headEnd type="triangle" w="lg" len="lg"/>
            <a:tailEnd type="none" w="lg" len="lg"/>
          </a:ln>
        </p:spPr>
      </p:cxnSp>
      <p:sp>
        <p:nvSpPr>
          <p:cNvPr id="275" name="Shape 275"/>
          <p:cNvSpPr txBox="1"/>
          <p:nvPr/>
        </p:nvSpPr>
        <p:spPr>
          <a:xfrm>
            <a:off x="850574" y="2743200"/>
            <a:ext cx="1740225" cy="1638300"/>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Inventory annexation options, evaluate policies </a:t>
            </a:r>
          </a:p>
        </p:txBody>
      </p:sp>
      <p:sp>
        <p:nvSpPr>
          <p:cNvPr id="276" name="Shape 276"/>
          <p:cNvSpPr/>
          <p:nvPr/>
        </p:nvSpPr>
        <p:spPr>
          <a:xfrm>
            <a:off x="712550" y="4937925"/>
            <a:ext cx="3664200" cy="1068600"/>
          </a:xfrm>
          <a:prstGeom prst="rect">
            <a:avLst/>
          </a:prstGeom>
          <a:solidFill>
            <a:srgbClr val="003366">
              <a:alpha val="4500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txBox="1">
            <a:spLocks noGrp="1"/>
          </p:cNvSpPr>
          <p:nvPr>
            <p:ph type="title"/>
          </p:nvPr>
        </p:nvSpPr>
        <p:spPr>
          <a:xfrm>
            <a:off x="762000" y="5072175"/>
            <a:ext cx="3595200" cy="800100"/>
          </a:xfrm>
          <a:prstGeom prst="rect">
            <a:avLst/>
          </a:prstGeom>
          <a:noFill/>
          <a:ln>
            <a:noFill/>
          </a:ln>
        </p:spPr>
        <p:txBody>
          <a:bodyPr lIns="91425" tIns="45700" rIns="91425" bIns="45700" anchor="ctr" anchorCtr="0">
            <a:noAutofit/>
          </a:bodyPr>
          <a:lstStyle/>
          <a:p>
            <a:pPr marL="346075" lvl="0" indent="-336550" rtl="0">
              <a:spcBef>
                <a:spcPts val="0"/>
              </a:spcBef>
              <a:buClr>
                <a:srgbClr val="000000"/>
              </a:buClr>
              <a:buSzPct val="25000"/>
              <a:buFont typeface="Arial"/>
              <a:buNone/>
            </a:pPr>
            <a:r>
              <a:rPr lang="en-US" sz="2400" dirty="0">
                <a:solidFill>
                  <a:srgbClr val="FFFFFF"/>
                </a:solidFill>
              </a:rPr>
              <a:t>6. Enable new business in your region</a:t>
            </a:r>
          </a:p>
        </p:txBody>
      </p:sp>
      <p:cxnSp>
        <p:nvCxnSpPr>
          <p:cNvPr id="278" name="Shape 278"/>
          <p:cNvCxnSpPr/>
          <p:nvPr/>
        </p:nvCxnSpPr>
        <p:spPr>
          <a:xfrm>
            <a:off x="4376775" y="5768500"/>
            <a:ext cx="1288500" cy="0"/>
          </a:xfrm>
          <a:prstGeom prst="straightConnector1">
            <a:avLst/>
          </a:prstGeom>
          <a:noFill/>
          <a:ln w="76200" cap="flat" cmpd="sng">
            <a:solidFill>
              <a:srgbClr val="FFFFFF"/>
            </a:solidFill>
            <a:prstDash val="dash"/>
            <a:round/>
            <a:headEnd type="none" w="lg" len="lg"/>
            <a:tailEnd type="triangle" w="lg" len="lg"/>
          </a:ln>
        </p:spPr>
      </p:cxnSp>
      <p:sp>
        <p:nvSpPr>
          <p:cNvPr id="279" name="Shape 279"/>
          <p:cNvSpPr txBox="1"/>
          <p:nvPr/>
        </p:nvSpPr>
        <p:spPr>
          <a:xfrm>
            <a:off x="5784975" y="5257800"/>
            <a:ext cx="2551500" cy="800100"/>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Allow local talent to facilitate business organically</a:t>
            </a:r>
          </a:p>
        </p:txBody>
      </p:sp>
      <p:pic>
        <p:nvPicPr>
          <p:cNvPr id="280" name="Shape 280" descr="C:\Users\BlomquiL\Downloads\Business Research Division BW Rev.png"/>
          <p:cNvPicPr preferRelativeResize="0"/>
          <p:nvPr/>
        </p:nvPicPr>
        <p:blipFill rotWithShape="1">
          <a:blip r:embed="rId4">
            <a:alphaModFix/>
          </a:blip>
          <a:srcRect/>
          <a:stretch/>
        </p:blipFill>
        <p:spPr>
          <a:xfrm>
            <a:off x="303925" y="6206550"/>
            <a:ext cx="1648200" cy="364800"/>
          </a:xfrm>
          <a:prstGeom prst="rect">
            <a:avLst/>
          </a:prstGeom>
          <a:noFill/>
          <a:ln>
            <a:noFill/>
          </a:ln>
        </p:spPr>
      </p:pic>
      <p:sp>
        <p:nvSpPr>
          <p:cNvPr id="18" name="Shape 196">
            <a:extLst>
              <a:ext uri="{FF2B5EF4-FFF2-40B4-BE49-F238E27FC236}">
                <a16:creationId xmlns:a16="http://schemas.microsoft.com/office/drawing/2014/main" xmlns="" id="{5BB3765D-DD26-914E-98AA-1413BEC8E09F}"/>
              </a:ext>
            </a:extLst>
          </p:cNvPr>
          <p:cNvSpPr txBox="1">
            <a:spLocks/>
          </p:cNvSpPr>
          <p:nvPr/>
        </p:nvSpPr>
        <p:spPr>
          <a:xfrm>
            <a:off x="533400" y="134048"/>
            <a:ext cx="8305800" cy="81668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3600" dirty="0">
                <a:solidFill>
                  <a:schemeClr val="accent2"/>
                </a:solidFill>
              </a:rPr>
              <a:t>Steps to Resiliency</a:t>
            </a:r>
          </a:p>
        </p:txBody>
      </p:sp>
      <p:sp>
        <p:nvSpPr>
          <p:cNvPr id="19" name="Slide Number Placeholder 18"/>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36</a:t>
            </a:fld>
            <a:endParaRPr lang="en-US" sz="1200" b="0" i="0" u="none" strike="noStrike" cap="none">
              <a:solidFill>
                <a:schemeClr val="dk1"/>
              </a:solidFill>
              <a:latin typeface="Century Gothic"/>
              <a:ea typeface="Century Gothic"/>
              <a:cs typeface="Century Gothic"/>
              <a:sym typeface="Century Gothic"/>
            </a:endParaRPr>
          </a:p>
        </p:txBody>
      </p:sp>
      <p:pic>
        <p:nvPicPr>
          <p:cNvPr id="20" name="Shape 11" descr="co-peak-logo-white.png"/>
          <p:cNvPicPr preferRelativeResize="0"/>
          <p:nvPr/>
        </p:nvPicPr>
        <p:blipFill rotWithShape="1">
          <a:blip r:embed="rId5">
            <a:alphaModFix/>
          </a:blip>
          <a:srcRect/>
          <a:stretch/>
        </p:blipFill>
        <p:spPr>
          <a:xfrm>
            <a:off x="2153412" y="6238098"/>
            <a:ext cx="437388" cy="382767"/>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11" name="Rectangle 10">
            <a:extLst>
              <a:ext uri="{FF2B5EF4-FFF2-40B4-BE49-F238E27FC236}">
                <a16:creationId xmlns:a16="http://schemas.microsoft.com/office/drawing/2014/main" xmlns="" id="{7CEDC7D4-B4B4-074E-88E7-6514AF16B025}"/>
              </a:ext>
            </a:extLst>
          </p:cNvPr>
          <p:cNvSpPr/>
          <p:nvPr/>
        </p:nvSpPr>
        <p:spPr>
          <a:xfrm>
            <a:off x="0" y="0"/>
            <a:ext cx="9144000" cy="6858000"/>
          </a:xfrm>
          <a:prstGeom prst="rect">
            <a:avLst/>
          </a:prstGeom>
          <a:solidFill>
            <a:srgbClr val="0021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Shape 286"/>
          <p:cNvSpPr/>
          <p:nvPr/>
        </p:nvSpPr>
        <p:spPr>
          <a:xfrm>
            <a:off x="788749" y="1177800"/>
            <a:ext cx="3087599" cy="1184400"/>
          </a:xfrm>
          <a:prstGeom prst="rect">
            <a:avLst/>
          </a:prstGeom>
          <a:solidFill>
            <a:srgbClr val="003366">
              <a:alpha val="396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txBox="1">
            <a:spLocks noGrp="1"/>
          </p:cNvSpPr>
          <p:nvPr>
            <p:ph type="title"/>
          </p:nvPr>
        </p:nvSpPr>
        <p:spPr>
          <a:xfrm>
            <a:off x="762000" y="1369950"/>
            <a:ext cx="3360400" cy="800100"/>
          </a:xfrm>
          <a:prstGeom prst="rect">
            <a:avLst/>
          </a:prstGeom>
          <a:noFill/>
          <a:ln>
            <a:noFill/>
          </a:ln>
        </p:spPr>
        <p:txBody>
          <a:bodyPr lIns="91425" tIns="45700" rIns="91425" bIns="45700" anchor="ctr" anchorCtr="0">
            <a:noAutofit/>
          </a:bodyPr>
          <a:lstStyle/>
          <a:p>
            <a:pPr marL="346075" lvl="0" indent="-336550" algn="l" rtl="0">
              <a:spcBef>
                <a:spcPts val="0"/>
              </a:spcBef>
              <a:buNone/>
            </a:pPr>
            <a:r>
              <a:rPr lang="en-US" sz="2350" dirty="0">
                <a:solidFill>
                  <a:srgbClr val="FFFFFF"/>
                </a:solidFill>
              </a:rPr>
              <a:t>7. Empower and Engender Leaders</a:t>
            </a:r>
          </a:p>
        </p:txBody>
      </p:sp>
      <p:cxnSp>
        <p:nvCxnSpPr>
          <p:cNvPr id="288" name="Shape 288"/>
          <p:cNvCxnSpPr/>
          <p:nvPr/>
        </p:nvCxnSpPr>
        <p:spPr>
          <a:xfrm>
            <a:off x="2332549" y="2391350"/>
            <a:ext cx="29651" cy="2793075"/>
          </a:xfrm>
          <a:prstGeom prst="straightConnector1">
            <a:avLst/>
          </a:prstGeom>
          <a:noFill/>
          <a:ln w="76200" cap="flat" cmpd="sng">
            <a:solidFill>
              <a:srgbClr val="FFFFFF"/>
            </a:solidFill>
            <a:prstDash val="dash"/>
            <a:round/>
            <a:headEnd type="none" w="lg" len="lg"/>
            <a:tailEnd type="none" w="lg" len="lg"/>
          </a:ln>
        </p:spPr>
      </p:cxnSp>
      <p:cxnSp>
        <p:nvCxnSpPr>
          <p:cNvPr id="289" name="Shape 289"/>
          <p:cNvCxnSpPr/>
          <p:nvPr/>
        </p:nvCxnSpPr>
        <p:spPr>
          <a:xfrm>
            <a:off x="2332550" y="2898425"/>
            <a:ext cx="3301800" cy="0"/>
          </a:xfrm>
          <a:prstGeom prst="straightConnector1">
            <a:avLst/>
          </a:prstGeom>
          <a:noFill/>
          <a:ln w="76200" cap="flat" cmpd="sng">
            <a:solidFill>
              <a:srgbClr val="FFFFFF"/>
            </a:solidFill>
            <a:prstDash val="dash"/>
            <a:round/>
            <a:headEnd type="none" w="lg" len="lg"/>
            <a:tailEnd type="triangle" w="lg" len="lg"/>
          </a:ln>
        </p:spPr>
      </p:cxnSp>
      <p:cxnSp>
        <p:nvCxnSpPr>
          <p:cNvPr id="290" name="Shape 290"/>
          <p:cNvCxnSpPr/>
          <p:nvPr/>
        </p:nvCxnSpPr>
        <p:spPr>
          <a:xfrm>
            <a:off x="2332550" y="5184425"/>
            <a:ext cx="3312000" cy="11700"/>
          </a:xfrm>
          <a:prstGeom prst="straightConnector1">
            <a:avLst/>
          </a:prstGeom>
          <a:noFill/>
          <a:ln w="76200" cap="flat" cmpd="sng">
            <a:solidFill>
              <a:srgbClr val="FFFFFF"/>
            </a:solidFill>
            <a:prstDash val="dash"/>
            <a:round/>
            <a:headEnd type="none" w="lg" len="lg"/>
            <a:tailEnd type="triangle" w="lg" len="lg"/>
          </a:ln>
        </p:spPr>
      </p:cxnSp>
      <p:sp>
        <p:nvSpPr>
          <p:cNvPr id="291" name="Shape 291"/>
          <p:cNvSpPr txBox="1"/>
          <p:nvPr/>
        </p:nvSpPr>
        <p:spPr>
          <a:xfrm>
            <a:off x="5644550" y="2535600"/>
            <a:ext cx="3087600" cy="3331800"/>
          </a:xfrm>
          <a:prstGeom prst="rect">
            <a:avLst/>
          </a:prstGeom>
          <a:noFill/>
          <a:ln>
            <a:noFill/>
          </a:ln>
        </p:spPr>
        <p:txBody>
          <a:bodyPr lIns="91425" tIns="91425" rIns="91425" bIns="91425" anchor="t" anchorCtr="0">
            <a:noAutofit/>
          </a:bodyPr>
          <a:lstStyle/>
          <a:p>
            <a:pPr marL="0" lvl="0" indent="0" rtl="0">
              <a:spcBef>
                <a:spcPts val="0"/>
              </a:spcBef>
              <a:buNone/>
            </a:pPr>
            <a:r>
              <a:rPr lang="en-US" sz="1800" b="1" dirty="0">
                <a:solidFill>
                  <a:schemeClr val="dk1"/>
                </a:solidFill>
                <a:latin typeface="Century Gothic"/>
                <a:ea typeface="Century Gothic"/>
                <a:cs typeface="Century Gothic"/>
                <a:sym typeface="Century Gothic"/>
              </a:rPr>
              <a:t>Champion current leaders, making them ambassadors for your community</a:t>
            </a:r>
          </a:p>
          <a:p>
            <a:pPr marL="0" lvl="0" indent="0" rtl="0">
              <a:spcBef>
                <a:spcPts val="0"/>
              </a:spcBef>
              <a:buNone/>
            </a:pPr>
            <a:endParaRPr sz="1800" b="1" dirty="0">
              <a:solidFill>
                <a:schemeClr val="dk1"/>
              </a:solidFill>
              <a:latin typeface="Century Gothic"/>
              <a:ea typeface="Century Gothic"/>
              <a:cs typeface="Century Gothic"/>
              <a:sym typeface="Century Gothic"/>
            </a:endParaRPr>
          </a:p>
          <a:p>
            <a:pPr marL="0" lvl="0" indent="0" rtl="0">
              <a:spcBef>
                <a:spcPts val="0"/>
              </a:spcBef>
              <a:buNone/>
            </a:pPr>
            <a:endParaRPr sz="1800" b="1" dirty="0">
              <a:solidFill>
                <a:schemeClr val="dk1"/>
              </a:solidFill>
              <a:latin typeface="Century Gothic"/>
              <a:ea typeface="Century Gothic"/>
              <a:cs typeface="Century Gothic"/>
              <a:sym typeface="Century Gothic"/>
            </a:endParaRPr>
          </a:p>
          <a:p>
            <a:pPr marL="0" lvl="0" indent="0" rtl="0">
              <a:spcBef>
                <a:spcPts val="0"/>
              </a:spcBef>
              <a:buNone/>
            </a:pPr>
            <a:endParaRPr sz="1800" b="1" dirty="0">
              <a:solidFill>
                <a:schemeClr val="dk1"/>
              </a:solidFill>
              <a:latin typeface="Century Gothic"/>
              <a:ea typeface="Century Gothic"/>
              <a:cs typeface="Century Gothic"/>
              <a:sym typeface="Century Gothic"/>
            </a:endParaRPr>
          </a:p>
          <a:p>
            <a:pPr marL="0" lvl="0" indent="0" rtl="0">
              <a:spcBef>
                <a:spcPts val="0"/>
              </a:spcBef>
              <a:buNone/>
            </a:pPr>
            <a:endParaRPr sz="1800" b="1" dirty="0">
              <a:solidFill>
                <a:schemeClr val="dk1"/>
              </a:solidFill>
              <a:latin typeface="Century Gothic"/>
              <a:ea typeface="Century Gothic"/>
              <a:cs typeface="Century Gothic"/>
              <a:sym typeface="Century Gothic"/>
            </a:endParaRPr>
          </a:p>
          <a:p>
            <a:pPr marL="0" lvl="0" indent="0" rtl="0">
              <a:spcBef>
                <a:spcPts val="0"/>
              </a:spcBef>
              <a:buNone/>
            </a:pPr>
            <a:r>
              <a:rPr lang="en-US" sz="1800" b="1" dirty="0">
                <a:solidFill>
                  <a:schemeClr val="dk1"/>
                </a:solidFill>
                <a:latin typeface="Century Gothic"/>
                <a:ea typeface="Century Gothic"/>
                <a:cs typeface="Century Gothic"/>
                <a:sym typeface="Century Gothic"/>
              </a:rPr>
              <a:t>Develop young professional leadership programs</a:t>
            </a:r>
          </a:p>
        </p:txBody>
      </p:sp>
      <p:pic>
        <p:nvPicPr>
          <p:cNvPr id="292" name="Shape 292" descr="C:\Users\BlomquiL\Downloads\Business Research Division BW Rev.png"/>
          <p:cNvPicPr preferRelativeResize="0"/>
          <p:nvPr/>
        </p:nvPicPr>
        <p:blipFill rotWithShape="1">
          <a:blip r:embed="rId4">
            <a:alphaModFix/>
          </a:blip>
          <a:srcRect/>
          <a:stretch/>
        </p:blipFill>
        <p:spPr>
          <a:xfrm>
            <a:off x="303925" y="6206550"/>
            <a:ext cx="1648200" cy="364800"/>
          </a:xfrm>
          <a:prstGeom prst="rect">
            <a:avLst/>
          </a:prstGeom>
          <a:noFill/>
          <a:ln>
            <a:noFill/>
          </a:ln>
        </p:spPr>
      </p:pic>
      <p:sp>
        <p:nvSpPr>
          <p:cNvPr id="12" name="Shape 196">
            <a:extLst>
              <a:ext uri="{FF2B5EF4-FFF2-40B4-BE49-F238E27FC236}">
                <a16:creationId xmlns:a16="http://schemas.microsoft.com/office/drawing/2014/main" xmlns="" id="{F53ACA27-8EBC-9943-9CF3-54715621CC0C}"/>
              </a:ext>
            </a:extLst>
          </p:cNvPr>
          <p:cNvSpPr txBox="1">
            <a:spLocks/>
          </p:cNvSpPr>
          <p:nvPr/>
        </p:nvSpPr>
        <p:spPr>
          <a:xfrm>
            <a:off x="533400" y="134048"/>
            <a:ext cx="8305800" cy="81668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Century Gothic"/>
              <a:buNone/>
              <a:defRPr sz="4400" b="1"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3600" dirty="0">
                <a:solidFill>
                  <a:schemeClr val="accent2"/>
                </a:solidFill>
              </a:rPr>
              <a:t>Steps to Resiliency</a:t>
            </a:r>
          </a:p>
        </p:txBody>
      </p:sp>
      <p:sp>
        <p:nvSpPr>
          <p:cNvPr id="13" name="Slide Number Placeholder 1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37</a:t>
            </a:fld>
            <a:endParaRPr lang="en-US" sz="1200" b="0" i="0" u="none" strike="noStrike" cap="none">
              <a:solidFill>
                <a:schemeClr val="dk1"/>
              </a:solidFill>
              <a:latin typeface="Century Gothic"/>
              <a:ea typeface="Century Gothic"/>
              <a:cs typeface="Century Gothic"/>
              <a:sym typeface="Century Gothic"/>
            </a:endParaRPr>
          </a:p>
        </p:txBody>
      </p:sp>
      <p:pic>
        <p:nvPicPr>
          <p:cNvPr id="14" name="Shape 11" descr="co-peak-logo-white.png"/>
          <p:cNvPicPr preferRelativeResize="0"/>
          <p:nvPr/>
        </p:nvPicPr>
        <p:blipFill rotWithShape="1">
          <a:blip r:embed="rId5">
            <a:alphaModFix/>
          </a:blip>
          <a:srcRect/>
          <a:stretch/>
        </p:blipFill>
        <p:spPr>
          <a:xfrm>
            <a:off x="2153412" y="6238098"/>
            <a:ext cx="437388" cy="382767"/>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txBox="1">
            <a:spLocks noGrp="1"/>
          </p:cNvSpPr>
          <p:nvPr>
            <p:ph type="body" idx="1"/>
          </p:nvPr>
        </p:nvSpPr>
        <p:spPr>
          <a:xfrm>
            <a:off x="685800" y="1219200"/>
            <a:ext cx="8001000" cy="4525963"/>
          </a:xfrm>
          <a:prstGeom prst="rect">
            <a:avLst/>
          </a:prstGeom>
          <a:noFill/>
          <a:ln>
            <a:noFill/>
          </a:ln>
        </p:spPr>
        <p:txBody>
          <a:bodyPr lIns="91425" tIns="45700" rIns="91425" bIns="45700" anchor="t" anchorCtr="0">
            <a:noAutofit/>
          </a:bodyPr>
          <a:lstStyle/>
          <a:p>
            <a:pPr marL="0" lvl="0" indent="0" rtl="0">
              <a:spcBef>
                <a:spcPts val="0"/>
              </a:spcBef>
              <a:spcAft>
                <a:spcPts val="1800"/>
              </a:spcAft>
              <a:buClr>
                <a:srgbClr val="000000"/>
              </a:buClr>
              <a:buSzPct val="25000"/>
              <a:buFont typeface="Arial"/>
              <a:buNone/>
            </a:pPr>
            <a:r>
              <a:rPr lang="en-US" sz="3600" b="1" dirty="0">
                <a:solidFill>
                  <a:schemeClr val="accent2"/>
                </a:solidFill>
              </a:rPr>
              <a:t>Achieving Economic Resiliency Requires</a:t>
            </a:r>
            <a:endParaRPr lang="en-US" sz="2800" dirty="0"/>
          </a:p>
          <a:p>
            <a:pPr marL="576263" indent="-334963">
              <a:spcBef>
                <a:spcPts val="0"/>
              </a:spcBef>
              <a:spcAft>
                <a:spcPts val="1200"/>
              </a:spcAft>
            </a:pPr>
            <a:r>
              <a:rPr lang="en-US" sz="2800" dirty="0"/>
              <a:t>A collaborative plan</a:t>
            </a:r>
          </a:p>
          <a:p>
            <a:pPr marL="576263" indent="-334963">
              <a:spcBef>
                <a:spcPts val="0"/>
              </a:spcBef>
              <a:spcAft>
                <a:spcPts val="1200"/>
              </a:spcAft>
            </a:pPr>
            <a:r>
              <a:rPr lang="en-US" sz="2800" dirty="0"/>
              <a:t>A regional mindset and approach</a:t>
            </a:r>
          </a:p>
          <a:p>
            <a:pPr marL="576263" indent="-334963">
              <a:spcBef>
                <a:spcPts val="0"/>
              </a:spcBef>
              <a:spcAft>
                <a:spcPts val="1200"/>
              </a:spcAft>
            </a:pPr>
            <a:r>
              <a:rPr lang="en-US" sz="2800" dirty="0"/>
              <a:t>Strong leadership</a:t>
            </a:r>
          </a:p>
          <a:p>
            <a:pPr indent="-342900">
              <a:spcBef>
                <a:spcPts val="0"/>
              </a:spcBef>
            </a:pPr>
            <a:endParaRPr dirty="0"/>
          </a:p>
        </p:txBody>
      </p:sp>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38</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39</a:t>
            </a:fld>
            <a:endParaRPr lang="en-US" sz="1200" b="0" i="0" u="none" strike="noStrike" cap="none">
              <a:solidFill>
                <a:schemeClr val="dk1"/>
              </a:solidFill>
              <a:latin typeface="Century Gothic"/>
              <a:ea typeface="Century Gothic"/>
              <a:cs typeface="Century Gothic"/>
              <a:sym typeface="Century Gothic"/>
            </a:endParaRPr>
          </a:p>
        </p:txBody>
      </p:sp>
      <p:pic>
        <p:nvPicPr>
          <p:cNvPr id="6"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6" name="Shape 126"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5" name="Shape 119"/>
          <p:cNvSpPr txBox="1">
            <a:spLocks noGrp="1"/>
          </p:cNvSpPr>
          <p:nvPr>
            <p:ph type="body" idx="1"/>
          </p:nvPr>
        </p:nvSpPr>
        <p:spPr>
          <a:xfrm>
            <a:off x="457200" y="1219200"/>
            <a:ext cx="8229600" cy="4525963"/>
          </a:xfrm>
          <a:prstGeom prst="rect">
            <a:avLst/>
          </a:prstGeom>
          <a:noFill/>
          <a:ln>
            <a:noFill/>
          </a:ln>
        </p:spPr>
        <p:txBody>
          <a:bodyPr lIns="91425" tIns="45700" rIns="91425" bIns="45700" anchor="t" anchorCtr="0">
            <a:noAutofit/>
          </a:bodyPr>
          <a:lstStyle/>
          <a:p>
            <a:pPr marL="0" lvl="0" indent="0" rtl="0">
              <a:spcBef>
                <a:spcPts val="0"/>
              </a:spcBef>
              <a:buClr>
                <a:srgbClr val="000000"/>
              </a:buClr>
              <a:buSzPct val="25000"/>
              <a:buFont typeface="Arial"/>
              <a:buNone/>
            </a:pPr>
            <a:r>
              <a:rPr lang="en-US" sz="3600" b="1" dirty="0" smtClean="0">
                <a:solidFill>
                  <a:schemeClr val="accent2"/>
                </a:solidFill>
              </a:rPr>
              <a:t>Summit County</a:t>
            </a:r>
            <a:r>
              <a:rPr lang="en-US" sz="3600" dirty="0" smtClean="0">
                <a:solidFill>
                  <a:schemeClr val="accent2"/>
                </a:solidFill>
              </a:rPr>
              <a:t> </a:t>
            </a:r>
            <a:endParaRPr lang="en-US" sz="3600" dirty="0">
              <a:solidFill>
                <a:schemeClr val="accent2"/>
              </a:solidFill>
            </a:endParaRPr>
          </a:p>
          <a:p>
            <a:pPr marL="0" lvl="0" indent="0" rtl="0">
              <a:spcBef>
                <a:spcPts val="0"/>
              </a:spcBef>
              <a:buClr>
                <a:srgbClr val="000000"/>
              </a:buClr>
              <a:buSzPct val="25000"/>
              <a:buFont typeface="Arial"/>
              <a:buNone/>
            </a:pPr>
            <a:endParaRPr lang="en-US" sz="2000" dirty="0"/>
          </a:p>
          <a:p>
            <a:pPr marL="692150" indent="-336550">
              <a:spcBef>
                <a:spcPts val="0"/>
              </a:spcBef>
              <a:spcAft>
                <a:spcPts val="1200"/>
              </a:spcAft>
            </a:pPr>
            <a:r>
              <a:rPr lang="en-US" sz="2800" dirty="0" smtClean="0"/>
              <a:t>Unemployment </a:t>
            </a:r>
            <a:r>
              <a:rPr lang="en-US" sz="2800" dirty="0"/>
              <a:t>rate: </a:t>
            </a:r>
            <a:r>
              <a:rPr lang="en-US" sz="2800" dirty="0" smtClean="0"/>
              <a:t>1.9%  </a:t>
            </a:r>
            <a:endParaRPr lang="en-US" sz="2800" dirty="0"/>
          </a:p>
          <a:p>
            <a:pPr marL="692150" indent="-336550">
              <a:spcBef>
                <a:spcPts val="0"/>
              </a:spcBef>
              <a:spcAft>
                <a:spcPts val="1200"/>
              </a:spcAft>
            </a:pPr>
            <a:r>
              <a:rPr lang="en-US" sz="2800" dirty="0" smtClean="0"/>
              <a:t>Average </a:t>
            </a:r>
            <a:r>
              <a:rPr lang="en-US" sz="2800" dirty="0"/>
              <a:t>wage: </a:t>
            </a:r>
            <a:r>
              <a:rPr lang="en-US" sz="2800" dirty="0" smtClean="0"/>
              <a:t>$733/week</a:t>
            </a:r>
            <a:endParaRPr lang="en-US" sz="2800" dirty="0"/>
          </a:p>
          <a:p>
            <a:pPr marL="692150" indent="-336550">
              <a:spcBef>
                <a:spcPts val="0"/>
              </a:spcBef>
              <a:spcAft>
                <a:spcPts val="1200"/>
              </a:spcAft>
            </a:pPr>
            <a:endParaRPr lang="en-US" sz="2800" dirty="0"/>
          </a:p>
          <a:p>
            <a:pPr marL="692150" indent="-336550">
              <a:spcBef>
                <a:spcPts val="0"/>
              </a:spcBef>
              <a:spcAft>
                <a:spcPts val="1200"/>
              </a:spcAft>
              <a:buNone/>
            </a:pPr>
            <a:endParaRPr lang="en-US" sz="2800" dirty="0"/>
          </a:p>
          <a:p>
            <a:pPr marL="692150" indent="-336550">
              <a:spcBef>
                <a:spcPts val="0"/>
              </a:spcBef>
              <a:spcAft>
                <a:spcPts val="1200"/>
              </a:spcAft>
              <a:buNone/>
            </a:pPr>
            <a:endParaRPr lang="en-US" dirty="0">
              <a:solidFill>
                <a:schemeClr val="bg2"/>
              </a:solidFill>
            </a:endParaRPr>
          </a:p>
          <a:p>
            <a:pPr marL="692150" indent="-336550">
              <a:spcBef>
                <a:spcPts val="0"/>
              </a:spcBef>
              <a:spcAft>
                <a:spcPts val="1200"/>
              </a:spcAft>
            </a:pPr>
            <a:endParaRPr sz="2800"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4</a:t>
            </a:fld>
            <a:endParaRPr lang="en-US" sz="12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5CA397-D3D8-354C-ADD6-84E03CF2CFD5}"/>
              </a:ext>
            </a:extLst>
          </p:cNvPr>
          <p:cNvSpPr>
            <a:spLocks noGrp="1"/>
          </p:cNvSpPr>
          <p:nvPr>
            <p:ph type="title"/>
          </p:nvPr>
        </p:nvSpPr>
        <p:spPr/>
        <p:txBody>
          <a:bodyPr/>
          <a:lstStyle/>
          <a:p>
            <a:r>
              <a:rPr lang="en-US" sz="3600" b="1" cap="none" dirty="0">
                <a:solidFill>
                  <a:srgbClr val="FFC000"/>
                </a:solidFill>
              </a:rPr>
              <a:t>Unemployment Rate</a:t>
            </a:r>
            <a:endParaRPr lang="en-US" sz="3600" dirty="0"/>
          </a:p>
        </p:txBody>
      </p:sp>
      <p:graphicFrame>
        <p:nvGraphicFramePr>
          <p:cNvPr id="4" name="Content Placeholder 3">
            <a:extLst>
              <a:ext uri="{FF2B5EF4-FFF2-40B4-BE49-F238E27FC236}">
                <a16:creationId xmlns:a16="http://schemas.microsoft.com/office/drawing/2014/main" xmlns="" id="{5DAF40EC-50D8-6940-8027-EAAA885BC817}"/>
              </a:ext>
            </a:extLst>
          </p:cNvPr>
          <p:cNvGraphicFramePr>
            <a:graphicFrameLocks noGrp="1"/>
          </p:cNvGraphicFramePr>
          <p:nvPr>
            <p:ph idx="1"/>
            <p:extLst>
              <p:ext uri="{D42A27DB-BD31-4B8C-83A1-F6EECF244321}">
                <p14:modId xmlns:p14="http://schemas.microsoft.com/office/powerpoint/2010/main" val="1794193711"/>
              </p:ext>
            </p:extLst>
          </p:nvPr>
        </p:nvGraphicFramePr>
        <p:xfrm>
          <a:off x="457200" y="1905000"/>
          <a:ext cx="8077200" cy="2969029"/>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xmlns="" val="640477705"/>
                    </a:ext>
                  </a:extLst>
                </a:gridCol>
                <a:gridCol w="1615440">
                  <a:extLst>
                    <a:ext uri="{9D8B030D-6E8A-4147-A177-3AD203B41FA5}">
                      <a16:colId xmlns:a16="http://schemas.microsoft.com/office/drawing/2014/main" xmlns="" val="3163923398"/>
                    </a:ext>
                  </a:extLst>
                </a:gridCol>
                <a:gridCol w="1615440">
                  <a:extLst>
                    <a:ext uri="{9D8B030D-6E8A-4147-A177-3AD203B41FA5}">
                      <a16:colId xmlns:a16="http://schemas.microsoft.com/office/drawing/2014/main" xmlns="" val="1658835928"/>
                    </a:ext>
                  </a:extLst>
                </a:gridCol>
                <a:gridCol w="1615440">
                  <a:extLst>
                    <a:ext uri="{9D8B030D-6E8A-4147-A177-3AD203B41FA5}">
                      <a16:colId xmlns:a16="http://schemas.microsoft.com/office/drawing/2014/main" xmlns="" val="1498572064"/>
                    </a:ext>
                  </a:extLst>
                </a:gridCol>
                <a:gridCol w="1615440">
                  <a:extLst>
                    <a:ext uri="{9D8B030D-6E8A-4147-A177-3AD203B41FA5}">
                      <a16:colId xmlns:a16="http://schemas.microsoft.com/office/drawing/2014/main" xmlns="" val="3369650427"/>
                    </a:ext>
                  </a:extLst>
                </a:gridCol>
              </a:tblGrid>
              <a:tr h="872836">
                <a:tc>
                  <a:txBody>
                    <a:bodyPr/>
                    <a:lstStyle/>
                    <a:p>
                      <a:pPr algn="ctr"/>
                      <a:r>
                        <a:rPr lang="en-US" sz="1800" dirty="0"/>
                        <a:t>Area</a:t>
                      </a:r>
                    </a:p>
                  </a:txBody>
                  <a:tcPr anchor="ctr">
                    <a:noFill/>
                  </a:tcPr>
                </a:tc>
                <a:tc>
                  <a:txBody>
                    <a:bodyPr/>
                    <a:lstStyle/>
                    <a:p>
                      <a:pPr algn="ctr"/>
                      <a:r>
                        <a:rPr lang="en-US" sz="1800" dirty="0"/>
                        <a:t>Labor Force</a:t>
                      </a:r>
                    </a:p>
                  </a:txBody>
                  <a:tcPr anchor="ctr">
                    <a:noFill/>
                  </a:tcPr>
                </a:tc>
                <a:tc>
                  <a:txBody>
                    <a:bodyPr/>
                    <a:lstStyle/>
                    <a:p>
                      <a:pPr algn="ctr"/>
                      <a:r>
                        <a:rPr lang="en-US" sz="1800" dirty="0"/>
                        <a:t>Employed</a:t>
                      </a:r>
                    </a:p>
                  </a:txBody>
                  <a:tcPr anchor="ctr">
                    <a:noFill/>
                  </a:tcPr>
                </a:tc>
                <a:tc>
                  <a:txBody>
                    <a:bodyPr/>
                    <a:lstStyle/>
                    <a:p>
                      <a:pPr algn="ctr"/>
                      <a:r>
                        <a:rPr lang="en-US" sz="1800" dirty="0"/>
                        <a:t>Unemployed</a:t>
                      </a:r>
                    </a:p>
                  </a:txBody>
                  <a:tcPr anchor="ctr">
                    <a:noFill/>
                  </a:tcPr>
                </a:tc>
                <a:tc>
                  <a:txBody>
                    <a:bodyPr/>
                    <a:lstStyle/>
                    <a:p>
                      <a:pPr algn="ctr"/>
                      <a:r>
                        <a:rPr lang="en-US" sz="1800" dirty="0"/>
                        <a:t>Unemp. Rate</a:t>
                      </a:r>
                    </a:p>
                  </a:txBody>
                  <a:tcPr anchor="ctr">
                    <a:noFill/>
                  </a:tcPr>
                </a:tc>
                <a:extLst>
                  <a:ext uri="{0D108BD9-81ED-4DB2-BD59-A6C34878D82A}">
                    <a16:rowId xmlns:a16="http://schemas.microsoft.com/office/drawing/2014/main" xmlns="" val="939819076"/>
                  </a:ext>
                </a:extLst>
              </a:tr>
              <a:tr h="505691">
                <a:tc>
                  <a:txBody>
                    <a:bodyPr/>
                    <a:lstStyle/>
                    <a:p>
                      <a:pPr algn="ctr"/>
                      <a:r>
                        <a:rPr lang="en-US" sz="1600" dirty="0"/>
                        <a:t>Colorado</a:t>
                      </a:r>
                    </a:p>
                  </a:txBody>
                  <a:tcPr anchor="ctr">
                    <a:noFill/>
                  </a:tcPr>
                </a:tc>
                <a:tc>
                  <a:txBody>
                    <a:bodyPr/>
                    <a:lstStyle/>
                    <a:p>
                      <a:pPr algn="ctr"/>
                      <a:r>
                        <a:rPr lang="en-US" sz="1600" dirty="0"/>
                        <a:t>2,992,307</a:t>
                      </a:r>
                    </a:p>
                  </a:txBody>
                  <a:tcPr anchor="ctr">
                    <a:noFill/>
                  </a:tcPr>
                </a:tc>
                <a:tc>
                  <a:txBody>
                    <a:bodyPr/>
                    <a:lstStyle/>
                    <a:p>
                      <a:pPr algn="ctr"/>
                      <a:r>
                        <a:rPr lang="en-US" sz="1600" dirty="0"/>
                        <a:t>2,907,468</a:t>
                      </a:r>
                    </a:p>
                  </a:txBody>
                  <a:tcPr anchor="ctr">
                    <a:noFill/>
                  </a:tcPr>
                </a:tc>
                <a:tc>
                  <a:txBody>
                    <a:bodyPr/>
                    <a:lstStyle/>
                    <a:p>
                      <a:pPr algn="ctr"/>
                      <a:r>
                        <a:rPr lang="en-US" sz="1600" dirty="0"/>
                        <a:t>84,839</a:t>
                      </a:r>
                    </a:p>
                  </a:txBody>
                  <a:tcPr anchor="ctr">
                    <a:noFill/>
                  </a:tcPr>
                </a:tc>
                <a:tc>
                  <a:txBody>
                    <a:bodyPr/>
                    <a:lstStyle/>
                    <a:p>
                      <a:pPr algn="ctr"/>
                      <a:r>
                        <a:rPr lang="en-US" sz="1600" dirty="0"/>
                        <a:t>2.8%</a:t>
                      </a:r>
                    </a:p>
                  </a:txBody>
                  <a:tcPr anchor="ctr">
                    <a:noFill/>
                  </a:tcPr>
                </a:tc>
                <a:extLst>
                  <a:ext uri="{0D108BD9-81ED-4DB2-BD59-A6C34878D82A}">
                    <a16:rowId xmlns:a16="http://schemas.microsoft.com/office/drawing/2014/main" xmlns="" val="413317303"/>
                  </a:ext>
                </a:extLst>
              </a:tr>
              <a:tr h="505691">
                <a:tc>
                  <a:txBody>
                    <a:bodyPr/>
                    <a:lstStyle/>
                    <a:p>
                      <a:pPr algn="ctr"/>
                      <a:r>
                        <a:rPr lang="en-US" sz="1600" dirty="0" smtClean="0">
                          <a:solidFill>
                            <a:schemeClr val="bg1"/>
                          </a:solidFill>
                        </a:rPr>
                        <a:t>Eagle </a:t>
                      </a:r>
                      <a:r>
                        <a:rPr lang="en-US" sz="1600" dirty="0">
                          <a:solidFill>
                            <a:schemeClr val="bg1"/>
                          </a:solidFill>
                        </a:rPr>
                        <a:t>County</a:t>
                      </a:r>
                    </a:p>
                  </a:txBody>
                  <a:tcPr anchor="ctr">
                    <a:noFill/>
                  </a:tcPr>
                </a:tc>
                <a:tc>
                  <a:txBody>
                    <a:bodyPr/>
                    <a:lstStyle/>
                    <a:p>
                      <a:pPr algn="ctr"/>
                      <a:r>
                        <a:rPr lang="en-US" sz="1600" dirty="0">
                          <a:solidFill>
                            <a:schemeClr val="bg1"/>
                          </a:solidFill>
                        </a:rPr>
                        <a:t>35,052</a:t>
                      </a:r>
                    </a:p>
                  </a:txBody>
                  <a:tcPr anchor="ctr">
                    <a:noFill/>
                  </a:tcPr>
                </a:tc>
                <a:tc>
                  <a:txBody>
                    <a:bodyPr/>
                    <a:lstStyle/>
                    <a:p>
                      <a:pPr algn="ctr"/>
                      <a:r>
                        <a:rPr lang="en-US" sz="1600" dirty="0">
                          <a:solidFill>
                            <a:schemeClr val="bg1"/>
                          </a:solidFill>
                        </a:rPr>
                        <a:t>34,240</a:t>
                      </a:r>
                    </a:p>
                  </a:txBody>
                  <a:tcPr anchor="ctr">
                    <a:noFill/>
                  </a:tcPr>
                </a:tc>
                <a:tc>
                  <a:txBody>
                    <a:bodyPr/>
                    <a:lstStyle/>
                    <a:p>
                      <a:pPr algn="ctr"/>
                      <a:r>
                        <a:rPr lang="en-US" sz="1600" dirty="0">
                          <a:solidFill>
                            <a:schemeClr val="bg1"/>
                          </a:solidFill>
                        </a:rPr>
                        <a:t>812</a:t>
                      </a:r>
                    </a:p>
                  </a:txBody>
                  <a:tcPr anchor="ctr">
                    <a:noFill/>
                  </a:tcPr>
                </a:tc>
                <a:tc>
                  <a:txBody>
                    <a:bodyPr/>
                    <a:lstStyle/>
                    <a:p>
                      <a:pPr algn="ctr"/>
                      <a:r>
                        <a:rPr lang="en-US" sz="1600" dirty="0">
                          <a:solidFill>
                            <a:schemeClr val="bg1"/>
                          </a:solidFill>
                        </a:rPr>
                        <a:t>2.3%</a:t>
                      </a:r>
                    </a:p>
                  </a:txBody>
                  <a:tcPr anchor="ctr">
                    <a:noFill/>
                  </a:tcPr>
                </a:tc>
                <a:extLst>
                  <a:ext uri="{0D108BD9-81ED-4DB2-BD59-A6C34878D82A}">
                    <a16:rowId xmlns:a16="http://schemas.microsoft.com/office/drawing/2014/main" xmlns="" val="1085175217"/>
                  </a:ext>
                </a:extLst>
              </a:tr>
              <a:tr h="505691">
                <a:tc>
                  <a:txBody>
                    <a:bodyPr/>
                    <a:lstStyle/>
                    <a:p>
                      <a:pPr algn="ctr"/>
                      <a:r>
                        <a:rPr lang="en-US" sz="1600" dirty="0" smtClean="0">
                          <a:solidFill>
                            <a:schemeClr val="bg1"/>
                          </a:solidFill>
                        </a:rPr>
                        <a:t>Pitkin </a:t>
                      </a:r>
                      <a:r>
                        <a:rPr lang="en-US" sz="1600" dirty="0">
                          <a:solidFill>
                            <a:schemeClr val="bg1"/>
                          </a:solidFill>
                        </a:rPr>
                        <a:t>County</a:t>
                      </a:r>
                    </a:p>
                  </a:txBody>
                  <a:tcPr anchor="ctr">
                    <a:noFill/>
                  </a:tcPr>
                </a:tc>
                <a:tc>
                  <a:txBody>
                    <a:bodyPr/>
                    <a:lstStyle/>
                    <a:p>
                      <a:pPr algn="ctr"/>
                      <a:r>
                        <a:rPr lang="en-US" sz="1600" dirty="0" smtClean="0">
                          <a:solidFill>
                            <a:schemeClr val="bg1"/>
                          </a:solidFill>
                        </a:rPr>
                        <a:t>11,032</a:t>
                      </a:r>
                      <a:endParaRPr lang="en-US" sz="1600" dirty="0">
                        <a:solidFill>
                          <a:schemeClr val="bg1"/>
                        </a:solidFill>
                      </a:endParaRPr>
                    </a:p>
                  </a:txBody>
                  <a:tcPr anchor="ctr">
                    <a:noFill/>
                  </a:tcPr>
                </a:tc>
                <a:tc>
                  <a:txBody>
                    <a:bodyPr/>
                    <a:lstStyle/>
                    <a:p>
                      <a:pPr algn="ctr"/>
                      <a:r>
                        <a:rPr lang="en-US" sz="1600" dirty="0" smtClean="0">
                          <a:solidFill>
                            <a:schemeClr val="bg1"/>
                          </a:solidFill>
                        </a:rPr>
                        <a:t>10,691</a:t>
                      </a:r>
                      <a:endParaRPr lang="en-US" sz="1600" dirty="0">
                        <a:solidFill>
                          <a:schemeClr val="bg1"/>
                        </a:solidFill>
                      </a:endParaRPr>
                    </a:p>
                  </a:txBody>
                  <a:tcPr anchor="ctr">
                    <a:noFill/>
                  </a:tcPr>
                </a:tc>
                <a:tc>
                  <a:txBody>
                    <a:bodyPr/>
                    <a:lstStyle/>
                    <a:p>
                      <a:pPr algn="ctr"/>
                      <a:r>
                        <a:rPr lang="en-US" sz="1600" dirty="0" smtClean="0">
                          <a:solidFill>
                            <a:schemeClr val="bg1"/>
                          </a:solidFill>
                        </a:rPr>
                        <a:t>341</a:t>
                      </a:r>
                      <a:endParaRPr lang="en-US" sz="1600" dirty="0">
                        <a:solidFill>
                          <a:schemeClr val="bg1"/>
                        </a:solidFill>
                      </a:endParaRPr>
                    </a:p>
                  </a:txBody>
                  <a:tcPr anchor="ctr">
                    <a:noFill/>
                  </a:tcPr>
                </a:tc>
                <a:tc>
                  <a:txBody>
                    <a:bodyPr/>
                    <a:lstStyle/>
                    <a:p>
                      <a:pPr algn="ctr"/>
                      <a:r>
                        <a:rPr lang="en-US" sz="1600" dirty="0" smtClean="0">
                          <a:solidFill>
                            <a:schemeClr val="bg1"/>
                          </a:solidFill>
                        </a:rPr>
                        <a:t>3.1%</a:t>
                      </a:r>
                    </a:p>
                  </a:txBody>
                  <a:tcPr anchor="ctr">
                    <a:noFill/>
                  </a:tcPr>
                </a:tc>
                <a:extLst>
                  <a:ext uri="{0D108BD9-81ED-4DB2-BD59-A6C34878D82A}">
                    <a16:rowId xmlns:a16="http://schemas.microsoft.com/office/drawing/2014/main" xmlns="" val="3257390355"/>
                  </a:ext>
                </a:extLst>
              </a:tr>
              <a:tr h="505691">
                <a:tc>
                  <a:txBody>
                    <a:bodyPr/>
                    <a:lstStyle/>
                    <a:p>
                      <a:pPr algn="ctr"/>
                      <a:r>
                        <a:rPr lang="en-US" sz="1600" dirty="0" smtClean="0">
                          <a:solidFill>
                            <a:srgbClr val="FFC000"/>
                          </a:solidFill>
                        </a:rPr>
                        <a:t>Summit  </a:t>
                      </a:r>
                      <a:r>
                        <a:rPr lang="en-US" sz="1600" dirty="0">
                          <a:solidFill>
                            <a:srgbClr val="FFC000"/>
                          </a:solidFill>
                        </a:rPr>
                        <a:t>County</a:t>
                      </a:r>
                    </a:p>
                  </a:txBody>
                  <a:tcPr anchor="ctr">
                    <a:noFill/>
                  </a:tcPr>
                </a:tc>
                <a:tc>
                  <a:txBody>
                    <a:bodyPr/>
                    <a:lstStyle/>
                    <a:p>
                      <a:pPr algn="ctr"/>
                      <a:r>
                        <a:rPr lang="en-US" sz="1600" dirty="0" smtClean="0">
                          <a:solidFill>
                            <a:srgbClr val="FFC000"/>
                          </a:solidFill>
                        </a:rPr>
                        <a:t>22,008</a:t>
                      </a:r>
                      <a:endParaRPr lang="en-US" sz="1600" dirty="0">
                        <a:solidFill>
                          <a:srgbClr val="FFC000"/>
                        </a:solidFill>
                      </a:endParaRPr>
                    </a:p>
                  </a:txBody>
                  <a:tcPr anchor="ctr">
                    <a:noFill/>
                  </a:tcPr>
                </a:tc>
                <a:tc>
                  <a:txBody>
                    <a:bodyPr/>
                    <a:lstStyle/>
                    <a:p>
                      <a:pPr algn="ctr"/>
                      <a:r>
                        <a:rPr lang="en-US" sz="1600" dirty="0" smtClean="0">
                          <a:solidFill>
                            <a:srgbClr val="FFC000"/>
                          </a:solidFill>
                        </a:rPr>
                        <a:t>21,598</a:t>
                      </a:r>
                      <a:endParaRPr lang="en-US" sz="1600" dirty="0">
                        <a:solidFill>
                          <a:srgbClr val="FFC000"/>
                        </a:solidFill>
                      </a:endParaRPr>
                    </a:p>
                  </a:txBody>
                  <a:tcPr anchor="ctr">
                    <a:noFill/>
                  </a:tcPr>
                </a:tc>
                <a:tc>
                  <a:txBody>
                    <a:bodyPr/>
                    <a:lstStyle/>
                    <a:p>
                      <a:pPr algn="ctr"/>
                      <a:r>
                        <a:rPr lang="en-US" sz="1600" dirty="0" smtClean="0">
                          <a:solidFill>
                            <a:srgbClr val="FFC000"/>
                          </a:solidFill>
                        </a:rPr>
                        <a:t>410</a:t>
                      </a:r>
                      <a:endParaRPr lang="en-US" sz="1600" dirty="0">
                        <a:solidFill>
                          <a:srgbClr val="FFC000"/>
                        </a:solidFill>
                      </a:endParaRPr>
                    </a:p>
                  </a:txBody>
                  <a:tcPr anchor="ctr">
                    <a:noFill/>
                  </a:tcPr>
                </a:tc>
                <a:tc>
                  <a:txBody>
                    <a:bodyPr/>
                    <a:lstStyle/>
                    <a:p>
                      <a:pPr algn="ctr"/>
                      <a:r>
                        <a:rPr lang="en-US" sz="1600" dirty="0" smtClean="0">
                          <a:solidFill>
                            <a:srgbClr val="FFC000"/>
                          </a:solidFill>
                        </a:rPr>
                        <a:t>1.9%</a:t>
                      </a:r>
                      <a:endParaRPr lang="en-US" sz="1600" dirty="0">
                        <a:solidFill>
                          <a:srgbClr val="FFC000"/>
                        </a:solidFill>
                      </a:endParaRPr>
                    </a:p>
                  </a:txBody>
                  <a:tcPr anchor="ctr">
                    <a:noFill/>
                  </a:tcPr>
                </a:tc>
                <a:extLst>
                  <a:ext uri="{0D108BD9-81ED-4DB2-BD59-A6C34878D82A}">
                    <a16:rowId xmlns:a16="http://schemas.microsoft.com/office/drawing/2014/main" xmlns="" val="1664944985"/>
                  </a:ext>
                </a:extLst>
              </a:tr>
            </a:tbl>
          </a:graphicData>
        </a:graphic>
      </p:graphicFrame>
      <p:pic>
        <p:nvPicPr>
          <p:cNvPr id="5" name="Shape 126" descr="C:\Users\BlomquiL\Downloads\Business Research Division BW Rev.png"/>
          <p:cNvPicPr preferRelativeResize="0"/>
          <p:nvPr/>
        </p:nvPicPr>
        <p:blipFill rotWithShape="1">
          <a:blip r:embed="rId2">
            <a:alphaModFix/>
          </a:blip>
          <a:srcRect/>
          <a:stretch/>
        </p:blipFill>
        <p:spPr>
          <a:xfrm>
            <a:off x="303925" y="6206550"/>
            <a:ext cx="1648200" cy="364800"/>
          </a:xfrm>
          <a:prstGeom prst="rect">
            <a:avLst/>
          </a:prstGeom>
          <a:noFill/>
          <a:ln>
            <a:noFill/>
          </a:ln>
        </p:spPr>
      </p:pic>
      <p:sp>
        <p:nvSpPr>
          <p:cNvPr id="6" name="Slide Number Placeholder 4"/>
          <p:cNvSpPr txBox="1">
            <a:spLocks/>
          </p:cNvSpPr>
          <p:nvPr/>
        </p:nvSpPr>
        <p:spPr>
          <a:xfrm>
            <a:off x="6553200" y="6356350"/>
            <a:ext cx="2133599"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1200" smtClean="0">
                <a:solidFill>
                  <a:schemeClr val="dk1"/>
                </a:solidFill>
                <a:latin typeface="Century Gothic"/>
                <a:ea typeface="Century Gothic"/>
                <a:cs typeface="Century Gothic"/>
                <a:sym typeface="Century Gothic"/>
              </a:rPr>
              <a:pPr algn="r">
                <a:buSzPct val="25000"/>
              </a:pPr>
              <a:t>5</a:t>
            </a:fld>
            <a:endParaRPr lang="en-US"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12333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03672"/>
          </a:xfrm>
        </p:spPr>
        <p:txBody>
          <a:bodyPr/>
          <a:lstStyle/>
          <a:p>
            <a:r>
              <a:rPr lang="en-US" sz="3600" b="1" cap="none" dirty="0">
                <a:solidFill>
                  <a:srgbClr val="FFC000"/>
                </a:solidFill>
              </a:rPr>
              <a:t>Population Growth</a:t>
            </a:r>
            <a:endParaRPr lang="en-US" sz="3600" b="1" i="0" cap="none" dirty="0">
              <a:solidFill>
                <a:srgbClr val="FFC000"/>
              </a:solidFill>
            </a:endParaRPr>
          </a:p>
        </p:txBody>
      </p:sp>
      <p:pic>
        <p:nvPicPr>
          <p:cNvPr id="4" name="Shape 126"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pic>
        <p:nvPicPr>
          <p:cNvPr id="5" name="Picture 4"/>
          <p:cNvPicPr>
            <a:picLocks noChangeAspect="1"/>
          </p:cNvPicPr>
          <p:nvPr/>
        </p:nvPicPr>
        <p:blipFill>
          <a:blip r:embed="rId4"/>
          <a:stretch>
            <a:fillRect/>
          </a:stretch>
        </p:blipFill>
        <p:spPr>
          <a:xfrm>
            <a:off x="990600" y="1455906"/>
            <a:ext cx="7212701" cy="4335294"/>
          </a:xfrm>
          <a:prstGeom prst="rect">
            <a:avLst/>
          </a:prstGeom>
        </p:spPr>
      </p:pic>
      <p:sp>
        <p:nvSpPr>
          <p:cNvPr id="6" name="Slide Number Placeholder 4"/>
          <p:cNvSpPr txBox="1">
            <a:spLocks/>
          </p:cNvSpPr>
          <p:nvPr/>
        </p:nvSpPr>
        <p:spPr>
          <a:xfrm>
            <a:off x="6553200" y="6356350"/>
            <a:ext cx="2133599"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1200" smtClean="0">
                <a:solidFill>
                  <a:schemeClr val="dk1"/>
                </a:solidFill>
                <a:latin typeface="Century Gothic"/>
                <a:ea typeface="Century Gothic"/>
                <a:cs typeface="Century Gothic"/>
                <a:sym typeface="Century Gothic"/>
              </a:rPr>
              <a:pPr algn="r">
                <a:buSzPct val="25000"/>
              </a:pPr>
              <a:t>6</a:t>
            </a:fld>
            <a:endParaRPr lang="en-US"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1545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Rectangle 1"/>
          <p:cNvSpPr/>
          <p:nvPr/>
        </p:nvSpPr>
        <p:spPr>
          <a:xfrm>
            <a:off x="533400" y="609600"/>
            <a:ext cx="82296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Shape 126"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7</a:t>
            </a:fld>
            <a:endParaRPr lang="en-US" sz="1200" b="0" i="0" u="none" strike="noStrike" cap="none">
              <a:solidFill>
                <a:schemeClr val="dk1"/>
              </a:solidFill>
              <a:latin typeface="Century Gothic"/>
              <a:ea typeface="Century Gothic"/>
              <a:cs typeface="Century Gothic"/>
              <a:sym typeface="Century Gothic"/>
            </a:endParaRPr>
          </a:p>
        </p:txBody>
      </p:sp>
      <p:graphicFrame>
        <p:nvGraphicFramePr>
          <p:cNvPr id="5" name="Chart 4"/>
          <p:cNvGraphicFramePr>
            <a:graphicFrameLocks/>
          </p:cNvGraphicFramePr>
          <p:nvPr>
            <p:extLst>
              <p:ext uri="{D42A27DB-BD31-4B8C-83A1-F6EECF244321}">
                <p14:modId xmlns:p14="http://schemas.microsoft.com/office/powerpoint/2010/main" val="306782567"/>
              </p:ext>
            </p:extLst>
          </p:nvPr>
        </p:nvGraphicFramePr>
        <p:xfrm>
          <a:off x="685800" y="838200"/>
          <a:ext cx="7744512" cy="4800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8" name="Title 1"/>
          <p:cNvSpPr>
            <a:spLocks noGrp="1"/>
          </p:cNvSpPr>
          <p:nvPr>
            <p:ph type="title"/>
          </p:nvPr>
        </p:nvSpPr>
        <p:spPr>
          <a:xfrm>
            <a:off x="762000" y="0"/>
            <a:ext cx="7620000" cy="990600"/>
          </a:xfrm>
        </p:spPr>
        <p:txBody>
          <a:bodyPr/>
          <a:lstStyle/>
          <a:p>
            <a:pPr algn="ctr"/>
            <a:r>
              <a:rPr lang="en-US" sz="3600" dirty="0" smtClean="0">
                <a:solidFill>
                  <a:srgbClr val="FFC000"/>
                </a:solidFill>
              </a:rPr>
              <a:t>Colorado </a:t>
            </a:r>
            <a:r>
              <a:rPr lang="en-US" sz="3600" dirty="0">
                <a:solidFill>
                  <a:srgbClr val="FFC000"/>
                </a:solidFill>
              </a:rPr>
              <a:t>Migration by Age</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8</a:t>
            </a:fld>
            <a:endParaRPr lang="en-US" sz="1200" b="0" i="0" u="none" strike="noStrike" cap="none">
              <a:solidFill>
                <a:schemeClr val="dk1"/>
              </a:solidFill>
              <a:latin typeface="Century Gothic"/>
              <a:ea typeface="Century Gothic"/>
              <a:cs typeface="Century Gothic"/>
              <a:sym typeface="Century Gothic"/>
            </a:endParaRPr>
          </a:p>
        </p:txBody>
      </p:sp>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990600"/>
            <a:ext cx="7025375" cy="480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Shape 120" descr="C:\Users\BlomquiL\Downloads\Business Research Division BW Rev.png"/>
          <p:cNvPicPr preferRelativeResize="0"/>
          <p:nvPr/>
        </p:nvPicPr>
        <p:blipFill rotWithShape="1">
          <a:blip r:embed="rId3">
            <a:alphaModFix/>
          </a:blip>
          <a:srcRect/>
          <a:stretch/>
        </p:blipFill>
        <p:spPr>
          <a:xfrm>
            <a:off x="303925" y="6206550"/>
            <a:ext cx="1648200" cy="364800"/>
          </a:xfrm>
          <a:prstGeom prst="rect">
            <a:avLst/>
          </a:prstGeom>
          <a:noFill/>
          <a:ln>
            <a:noFill/>
          </a:ln>
        </p:spPr>
      </p:pic>
      <p:sp>
        <p:nvSpPr>
          <p:cNvPr id="8" name="Title 1"/>
          <p:cNvSpPr>
            <a:spLocks noGrp="1"/>
          </p:cNvSpPr>
          <p:nvPr>
            <p:ph type="title"/>
          </p:nvPr>
        </p:nvSpPr>
        <p:spPr>
          <a:xfrm>
            <a:off x="762000" y="0"/>
            <a:ext cx="7620000" cy="990600"/>
          </a:xfrm>
        </p:spPr>
        <p:txBody>
          <a:bodyPr/>
          <a:lstStyle/>
          <a:p>
            <a:pPr algn="ctr"/>
            <a:r>
              <a:rPr lang="en-US" sz="3600" dirty="0" smtClean="0">
                <a:solidFill>
                  <a:srgbClr val="FFC000"/>
                </a:solidFill>
              </a:rPr>
              <a:t>Regional Migration </a:t>
            </a:r>
            <a:r>
              <a:rPr lang="en-US" sz="3600" dirty="0">
                <a:solidFill>
                  <a:srgbClr val="FFC000"/>
                </a:solidFill>
              </a:rPr>
              <a:t>by Age</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pPr marL="0" marR="0" lvl="0" indent="0" algn="r" rtl="0">
                <a:spcBef>
                  <a:spcPts val="0"/>
                </a:spcBef>
                <a:buSzPct val="25000"/>
                <a:buNone/>
              </a:pPr>
              <a:t>9</a:t>
            </a:fld>
            <a:endParaRPr lang="en-US" sz="1200" b="0" i="0" u="none" strike="noStrike" cap="none">
              <a:solidFill>
                <a:schemeClr val="dk1"/>
              </a:solidFill>
              <a:latin typeface="Century Gothic"/>
              <a:ea typeface="Century Gothic"/>
              <a:cs typeface="Century Gothic"/>
              <a:sym typeface="Century Gothic"/>
            </a:endParaRPr>
          </a:p>
        </p:txBody>
      </p:sp>
      <p:pic>
        <p:nvPicPr>
          <p:cNvPr id="7" name="Picture 6"/>
          <p:cNvPicPr>
            <a:picLocks noChangeAspect="1"/>
          </p:cNvPicPr>
          <p:nvPr/>
        </p:nvPicPr>
        <p:blipFill>
          <a:blip r:embed="rId4"/>
          <a:stretch>
            <a:fillRect/>
          </a:stretch>
        </p:blipFill>
        <p:spPr>
          <a:xfrm>
            <a:off x="533400" y="914400"/>
            <a:ext cx="8086234" cy="5181600"/>
          </a:xfrm>
          <a:prstGeom prst="rect">
            <a:avLst/>
          </a:prstGeom>
        </p:spPr>
      </p:pic>
    </p:spTree>
    <p:extLst>
      <p:ext uri="{BB962C8B-B14F-4D97-AF65-F5344CB8AC3E}">
        <p14:creationId xmlns:p14="http://schemas.microsoft.com/office/powerpoint/2010/main" val="1913326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rgbClr val="FFFFFF"/>
      </a:dk1>
      <a:lt1>
        <a:srgbClr val="FFFFFF"/>
      </a:lt1>
      <a:dk2>
        <a:srgbClr val="DCDEE0"/>
      </a:dk2>
      <a:lt2>
        <a:srgbClr val="53585F"/>
      </a:lt2>
      <a:accent1>
        <a:srgbClr val="003366"/>
      </a:accent1>
      <a:accent2>
        <a:srgbClr val="FDB81C"/>
      </a:accent2>
      <a:accent3>
        <a:srgbClr val="4DC1DF"/>
      </a:accent3>
      <a:accent4>
        <a:srgbClr val="B5B6B8"/>
      </a:accent4>
      <a:accent5>
        <a:srgbClr val="D22630"/>
      </a:accent5>
      <a:accent6>
        <a:srgbClr val="606F76"/>
      </a:accent6>
      <a:hlink>
        <a:srgbClr val="FFB81C"/>
      </a:hlink>
      <a:folHlink>
        <a:srgbClr val="4DC1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7">
      <a:dk1>
        <a:srgbClr val="FFFFFF"/>
      </a:dk1>
      <a:lt1>
        <a:srgbClr val="FFFFFF"/>
      </a:lt1>
      <a:dk2>
        <a:srgbClr val="DCDEE0"/>
      </a:dk2>
      <a:lt2>
        <a:srgbClr val="53585F"/>
      </a:lt2>
      <a:accent1>
        <a:srgbClr val="003366"/>
      </a:accent1>
      <a:accent2>
        <a:srgbClr val="FDB81C"/>
      </a:accent2>
      <a:accent3>
        <a:srgbClr val="4DC1DF"/>
      </a:accent3>
      <a:accent4>
        <a:srgbClr val="B5B6B8"/>
      </a:accent4>
      <a:accent5>
        <a:srgbClr val="D22630"/>
      </a:accent5>
      <a:accent6>
        <a:srgbClr val="606F76"/>
      </a:accent6>
      <a:hlink>
        <a:srgbClr val="FFB81C"/>
      </a:hlink>
      <a:folHlink>
        <a:srgbClr val="4DC1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PA_colors">
    <a:dk1>
      <a:srgbClr val="4A535D"/>
    </a:dk1>
    <a:lt1>
      <a:srgbClr val="FFFFFF"/>
    </a:lt1>
    <a:dk2>
      <a:srgbClr val="FFFFFF"/>
    </a:dk2>
    <a:lt2>
      <a:srgbClr val="4A535D"/>
    </a:lt2>
    <a:accent1>
      <a:srgbClr val="188530"/>
    </a:accent1>
    <a:accent2>
      <a:srgbClr val="46B4D5"/>
    </a:accent2>
    <a:accent3>
      <a:srgbClr val="C7C9C9"/>
    </a:accent3>
    <a:accent4>
      <a:srgbClr val="BA7F22"/>
    </a:accent4>
    <a:accent5>
      <a:srgbClr val="4A535D"/>
    </a:accent5>
    <a:accent6>
      <a:srgbClr val="188530"/>
    </a:accent6>
    <a:hlink>
      <a:srgbClr val="BA7F22"/>
    </a:hlink>
    <a:folHlink>
      <a:srgbClr val="BA7F22"/>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PA_colors">
    <a:dk1>
      <a:srgbClr val="4A535D"/>
    </a:dk1>
    <a:lt1>
      <a:srgbClr val="FFFFFF"/>
    </a:lt1>
    <a:dk2>
      <a:srgbClr val="FFFFFF"/>
    </a:dk2>
    <a:lt2>
      <a:srgbClr val="4A535D"/>
    </a:lt2>
    <a:accent1>
      <a:srgbClr val="188530"/>
    </a:accent1>
    <a:accent2>
      <a:srgbClr val="46B4D5"/>
    </a:accent2>
    <a:accent3>
      <a:srgbClr val="C7C9C9"/>
    </a:accent3>
    <a:accent4>
      <a:srgbClr val="BA7F22"/>
    </a:accent4>
    <a:accent5>
      <a:srgbClr val="4A535D"/>
    </a:accent5>
    <a:accent6>
      <a:srgbClr val="188530"/>
    </a:accent6>
    <a:hlink>
      <a:srgbClr val="BA7F22"/>
    </a:hlink>
    <a:folHlink>
      <a:srgbClr val="BA7F22"/>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PA_colors">
    <a:dk1>
      <a:srgbClr val="4A535D"/>
    </a:dk1>
    <a:lt1>
      <a:srgbClr val="FFFFFF"/>
    </a:lt1>
    <a:dk2>
      <a:srgbClr val="FFFFFF"/>
    </a:dk2>
    <a:lt2>
      <a:srgbClr val="4A535D"/>
    </a:lt2>
    <a:accent1>
      <a:srgbClr val="188530"/>
    </a:accent1>
    <a:accent2>
      <a:srgbClr val="46B4D5"/>
    </a:accent2>
    <a:accent3>
      <a:srgbClr val="C7C9C9"/>
    </a:accent3>
    <a:accent4>
      <a:srgbClr val="BA7F22"/>
    </a:accent4>
    <a:accent5>
      <a:srgbClr val="4A535D"/>
    </a:accent5>
    <a:accent6>
      <a:srgbClr val="188530"/>
    </a:accent6>
    <a:hlink>
      <a:srgbClr val="BA7F22"/>
    </a:hlink>
    <a:folHlink>
      <a:srgbClr val="BA7F22"/>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9532</TotalTime>
  <Words>1548</Words>
  <Application>Microsoft Office PowerPoint</Application>
  <PresentationFormat>On-screen Show (4:3)</PresentationFormat>
  <Paragraphs>356</Paragraphs>
  <Slides>39</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Calibri</vt:lpstr>
      <vt:lpstr>Century Gothic</vt:lpstr>
      <vt:lpstr>Arial</vt:lpstr>
      <vt:lpstr>Trebuchet MS</vt:lpstr>
      <vt:lpstr>Office Theme</vt:lpstr>
      <vt:lpstr>2_Office Theme</vt:lpstr>
      <vt:lpstr>Economic Resiliency in Summit County</vt:lpstr>
      <vt:lpstr>Big Picture: 2016-17 Population Change</vt:lpstr>
      <vt:lpstr>Transitions to Watch</vt:lpstr>
      <vt:lpstr>PowerPoint Presentation</vt:lpstr>
      <vt:lpstr>Unemployment Rate</vt:lpstr>
      <vt:lpstr>Population Growth</vt:lpstr>
      <vt:lpstr>PowerPoint Presentation</vt:lpstr>
      <vt:lpstr>Colorado Migration by Age</vt:lpstr>
      <vt:lpstr>Regional Migration by Age</vt:lpstr>
      <vt:lpstr>PowerPoint Presentation</vt:lpstr>
      <vt:lpstr>Summit Jobs Trend</vt:lpstr>
      <vt:lpstr>Summit County Base Industries</vt:lpstr>
      <vt:lpstr>PowerPoint Presentation</vt:lpstr>
      <vt:lpstr>PowerPoint Presentation</vt:lpstr>
      <vt:lpstr>PowerPoint Presentation</vt:lpstr>
      <vt:lpstr>Employment by County</vt:lpstr>
      <vt:lpstr>Summit County Weekly Wage Trend</vt:lpstr>
      <vt:lpstr>Colorado Population Forecast</vt:lpstr>
      <vt:lpstr>Summit County Age Forecast</vt:lpstr>
      <vt:lpstr>Summit County Population Forecast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Overview</vt:lpstr>
      <vt:lpstr>Project Overview</vt:lpstr>
      <vt:lpstr>PowerPoint Presentation</vt:lpstr>
      <vt:lpstr>Case Study: Drivers of Resiliency</vt:lpstr>
      <vt:lpstr>Case Study: Challenges to Resiliency</vt:lpstr>
      <vt:lpstr>Vision for your community</vt:lpstr>
      <vt:lpstr>2. Placemaking/Brand</vt:lpstr>
      <vt:lpstr>4. Invest in education and healthcare</vt:lpstr>
      <vt:lpstr>7. Empower and Engender Leaders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Madsen</dc:creator>
  <cp:lastModifiedBy>Kerstin Anderson</cp:lastModifiedBy>
  <cp:revision>160</cp:revision>
  <cp:lastPrinted>2018-08-24T19:09:49Z</cp:lastPrinted>
  <dcterms:modified xsi:type="dcterms:W3CDTF">2018-08-24T20:20:03Z</dcterms:modified>
</cp:coreProperties>
</file>